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2"/>
  </p:notesMasterIdLst>
  <p:sldIdLst>
    <p:sldId id="264" r:id="rId2"/>
    <p:sldId id="259" r:id="rId3"/>
    <p:sldId id="257" r:id="rId4"/>
    <p:sldId id="258" r:id="rId5"/>
    <p:sldId id="269" r:id="rId6"/>
    <p:sldId id="263" r:id="rId7"/>
    <p:sldId id="267" r:id="rId8"/>
    <p:sldId id="270" r:id="rId9"/>
    <p:sldId id="268" r:id="rId10"/>
    <p:sldId id="256" r:id="rId11"/>
  </p:sldIdLst>
  <p:sldSz cx="12192000" cy="6858000"/>
  <p:notesSz cx="7102475" cy="93884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014" autoAdjust="0"/>
    <p:restoredTop sz="78826" autoAdjust="0"/>
  </p:normalViewPr>
  <p:slideViewPr>
    <p:cSldViewPr snapToGrid="0">
      <p:cViewPr varScale="1">
        <p:scale>
          <a:sx n="88" d="100"/>
          <a:sy n="88" d="100"/>
        </p:scale>
        <p:origin x="1104" y="78"/>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7739" cy="471054"/>
          </a:xfrm>
          <a:prstGeom prst="rect">
            <a:avLst/>
          </a:prstGeom>
        </p:spPr>
        <p:txBody>
          <a:bodyPr vert="horz" lIns="94229" tIns="47114" rIns="94229" bIns="47114" rtlCol="0"/>
          <a:lstStyle>
            <a:lvl1pPr algn="l">
              <a:defRPr sz="1200"/>
            </a:lvl1pPr>
          </a:lstStyle>
          <a:p>
            <a:endParaRPr lang="en-US"/>
          </a:p>
        </p:txBody>
      </p:sp>
      <p:sp>
        <p:nvSpPr>
          <p:cNvPr id="3" name="Date Placeholder 2"/>
          <p:cNvSpPr>
            <a:spLocks noGrp="1"/>
          </p:cNvSpPr>
          <p:nvPr>
            <p:ph type="dt" idx="1"/>
          </p:nvPr>
        </p:nvSpPr>
        <p:spPr>
          <a:xfrm>
            <a:off x="4023092" y="0"/>
            <a:ext cx="3077739" cy="471054"/>
          </a:xfrm>
          <a:prstGeom prst="rect">
            <a:avLst/>
          </a:prstGeom>
        </p:spPr>
        <p:txBody>
          <a:bodyPr vert="horz" lIns="94229" tIns="47114" rIns="94229" bIns="47114" rtlCol="0"/>
          <a:lstStyle>
            <a:lvl1pPr algn="r">
              <a:defRPr sz="1200"/>
            </a:lvl1pPr>
          </a:lstStyle>
          <a:p>
            <a:fld id="{E717CEC6-325B-4CA5-9171-72534C8BD57F}" type="datetimeFigureOut">
              <a:rPr lang="en-US" smtClean="0"/>
              <a:t>7/21/2020</a:t>
            </a:fld>
            <a:endParaRPr lang="en-US"/>
          </a:p>
        </p:txBody>
      </p:sp>
      <p:sp>
        <p:nvSpPr>
          <p:cNvPr id="4" name="Slide Image Placeholder 3"/>
          <p:cNvSpPr>
            <a:spLocks noGrp="1" noRot="1" noChangeAspect="1"/>
          </p:cNvSpPr>
          <p:nvPr>
            <p:ph type="sldImg" idx="2"/>
          </p:nvPr>
        </p:nvSpPr>
        <p:spPr>
          <a:xfrm>
            <a:off x="735013" y="1173163"/>
            <a:ext cx="5632450" cy="3168650"/>
          </a:xfrm>
          <a:prstGeom prst="rect">
            <a:avLst/>
          </a:prstGeom>
          <a:noFill/>
          <a:ln w="12700">
            <a:solidFill>
              <a:prstClr val="black"/>
            </a:solidFill>
          </a:ln>
        </p:spPr>
        <p:txBody>
          <a:bodyPr vert="horz" lIns="94229" tIns="47114" rIns="94229" bIns="47114" rtlCol="0" anchor="ctr"/>
          <a:lstStyle/>
          <a:p>
            <a:endParaRPr lang="en-US"/>
          </a:p>
        </p:txBody>
      </p:sp>
      <p:sp>
        <p:nvSpPr>
          <p:cNvPr id="5" name="Notes Placeholder 4"/>
          <p:cNvSpPr>
            <a:spLocks noGrp="1"/>
          </p:cNvSpPr>
          <p:nvPr>
            <p:ph type="body" sz="quarter" idx="3"/>
          </p:nvPr>
        </p:nvSpPr>
        <p:spPr>
          <a:xfrm>
            <a:off x="710248" y="4518204"/>
            <a:ext cx="5681980" cy="3696712"/>
          </a:xfrm>
          <a:prstGeom prst="rect">
            <a:avLst/>
          </a:prstGeom>
        </p:spPr>
        <p:txBody>
          <a:bodyPr vert="horz" lIns="94229" tIns="47114" rIns="94229" bIns="47114"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917422"/>
            <a:ext cx="3077739" cy="471053"/>
          </a:xfrm>
          <a:prstGeom prst="rect">
            <a:avLst/>
          </a:prstGeom>
        </p:spPr>
        <p:txBody>
          <a:bodyPr vert="horz" lIns="94229" tIns="47114" rIns="94229" bIns="47114" rtlCol="0" anchor="b"/>
          <a:lstStyle>
            <a:lvl1pPr algn="l">
              <a:defRPr sz="1200"/>
            </a:lvl1pPr>
          </a:lstStyle>
          <a:p>
            <a:endParaRPr lang="en-US"/>
          </a:p>
        </p:txBody>
      </p:sp>
      <p:sp>
        <p:nvSpPr>
          <p:cNvPr id="7" name="Slide Number Placeholder 6"/>
          <p:cNvSpPr>
            <a:spLocks noGrp="1"/>
          </p:cNvSpPr>
          <p:nvPr>
            <p:ph type="sldNum" sz="quarter" idx="5"/>
          </p:nvPr>
        </p:nvSpPr>
        <p:spPr>
          <a:xfrm>
            <a:off x="4023092" y="8917422"/>
            <a:ext cx="3077739" cy="471053"/>
          </a:xfrm>
          <a:prstGeom prst="rect">
            <a:avLst/>
          </a:prstGeom>
        </p:spPr>
        <p:txBody>
          <a:bodyPr vert="horz" lIns="94229" tIns="47114" rIns="94229" bIns="47114" rtlCol="0" anchor="b"/>
          <a:lstStyle>
            <a:lvl1pPr algn="r">
              <a:defRPr sz="1200"/>
            </a:lvl1pPr>
          </a:lstStyle>
          <a:p>
            <a:fld id="{0D205312-8693-4F13-A968-2470EBA95EF4}" type="slidenum">
              <a:rPr lang="en-US" smtClean="0"/>
              <a:t>‹#›</a:t>
            </a:fld>
            <a:endParaRPr lang="en-US"/>
          </a:p>
        </p:txBody>
      </p:sp>
    </p:spTree>
    <p:extLst>
      <p:ext uri="{BB962C8B-B14F-4D97-AF65-F5344CB8AC3E}">
        <p14:creationId xmlns:p14="http://schemas.microsoft.com/office/powerpoint/2010/main" val="13604407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s://www.youtube.com/redirect?q=https://goo.gl/T43P4X&amp;redir_token=QUFFLUhqa0R0aWtCTFlINjRVV3htQy1Qb2c5RXRMS2lpZ3xBQ3Jtc0ttejhvcFFfSnJNQy1MaUU4M3o4eDhpd05vMHpNWmxSYmRPbkk0SlVTZUlENEhTMWpFV21OeTM2dXJ6bUlwb3l1dEdzV1FPZ0ZXdmx0NmZVVnNpQ0VZR0ZCd1NUUTljOGh1UlpSUFVpRXhPNlRVenQ4RQ%3D%3D&amp;v=CgAwH8SxFAk&amp;event=video_description" TargetMode="External"/><Relationship Id="rId2" Type="http://schemas.openxmlformats.org/officeDocument/2006/relationships/slide" Target="../slides/slide7.xml"/><Relationship Id="rId1" Type="http://schemas.openxmlformats.org/officeDocument/2006/relationships/notesMaster" Target="../notesMasters/notesMaster1.xml"/><Relationship Id="rId6" Type="http://schemas.openxmlformats.org/officeDocument/2006/relationships/hyperlink" Target="https://www.youtube.com/watch?v=K8igetxgGdQ" TargetMode="External"/><Relationship Id="rId5" Type="http://schemas.openxmlformats.org/officeDocument/2006/relationships/hyperlink" Target="https://www.youtube.com/redirect?q=https://goo.gl/gBiRJw&amp;redir_token=QUFFLUhqbkF6ejhLQ0hQcEd2eXB1bFQ4cGhsTWwyVkl0d3xBQ3Jtc0tsOWQ4YzJQV3diQ0JjcTJOV2pvRnhvMkxWdTBNcTMxb2ZIOWVzMFZnNFhpbDdTYzVkaFd5dndZendYcm9jOEI5UU1KWkppNVhzd1ZrMDQ3N29VR09VbFBEN0M1TENadll6ZW5kUFpMbUNyUWh5eHg4Yw%3D%3D&amp;v=CgAwH8SxFAk&amp;event=video_description" TargetMode="External"/><Relationship Id="rId4" Type="http://schemas.openxmlformats.org/officeDocument/2006/relationships/hyperlink" Target="https://www.youtube.com/redirect?q=https://goo.gl/RVgQa6&amp;redir_token=QUFFLUhqazdQa2Rva0hBSllZNkllMzlvaTZURkpuQnVQUXxBQ3Jtc0tsWWRxOHNFcVk0RmxUMjJGZUdmdnBTRGE3a2dJdkRNLXFTZ3dhNDlORVEyZm5mYlgyOE9RZmxDNWhXeFFqTG13TmIyUU1PVGFvYVJSSnVLT25jc2FmcFpvMmVxWEFuS09kMk81b1NaSHNlSFhhVnVXRQ%3D%3D&amp;v=CgAwH8SxFAk&amp;event=video_description" TargetMode="Externa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support.zoom.us/hc/en-us/articles/360032752671-Pre-assigning-participants-to-breakout-rooms" TargetMode="External"/><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s://www.youtube.com/watch?v=DasvpzvZxfM" TargetMode="External"/><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42289" rtl="0" eaLnBrk="1" fontAlgn="auto" latinLnBrk="0" hangingPunct="1">
              <a:lnSpc>
                <a:spcPct val="100000"/>
              </a:lnSpc>
              <a:spcBef>
                <a:spcPts val="0"/>
              </a:spcBef>
              <a:spcAft>
                <a:spcPts val="0"/>
              </a:spcAft>
              <a:buClrTx/>
              <a:buSzTx/>
              <a:buFontTx/>
              <a:buNone/>
              <a:tabLst/>
              <a:defRPr/>
            </a:pPr>
            <a:r>
              <a:rPr lang="en-US" dirty="0" smtClean="0"/>
              <a:t>Last week!  But not your last chance to ask questions.  Allen &amp; Jenny – remember grad school and needing to be particularly kind to the department secretary</a:t>
            </a:r>
            <a:r>
              <a:rPr lang="en-US" baseline="0" dirty="0" smtClean="0"/>
              <a:t> so all paperwork went well… </a:t>
            </a:r>
            <a:endParaRPr lang="en-US" dirty="0" smtClean="0"/>
          </a:p>
          <a:p>
            <a:pPr marL="0" marR="0" lvl="0" indent="0" algn="l" defTabSz="942289" rtl="0" eaLnBrk="1" fontAlgn="auto" latinLnBrk="0" hangingPunct="1">
              <a:lnSpc>
                <a:spcPct val="100000"/>
              </a:lnSpc>
              <a:spcBef>
                <a:spcPts val="0"/>
              </a:spcBef>
              <a:spcAft>
                <a:spcPts val="0"/>
              </a:spcAft>
              <a:buClrTx/>
              <a:buSzTx/>
              <a:buFontTx/>
              <a:buNone/>
              <a:tabLst/>
              <a:defRPr/>
            </a:pPr>
            <a:endParaRPr lang="en-US" baseline="0" dirty="0" smtClean="0"/>
          </a:p>
          <a:p>
            <a:pPr defTabSz="942289">
              <a:defRPr/>
            </a:pPr>
            <a:r>
              <a:rPr lang="en-US" baseline="0" dirty="0" smtClean="0"/>
              <a:t>This </a:t>
            </a:r>
            <a:r>
              <a:rPr lang="en-US" baseline="0" dirty="0" smtClean="0"/>
              <a:t>session is intended to be an opportunity to ask questions and seek answers. </a:t>
            </a:r>
          </a:p>
          <a:p>
            <a:pPr defTabSz="942289">
              <a:defRPr/>
            </a:pPr>
            <a:endParaRPr lang="en-US" baseline="0" dirty="0" smtClean="0"/>
          </a:p>
          <a:p>
            <a:pPr defTabSz="942289">
              <a:defRPr/>
            </a:pPr>
            <a:endParaRPr lang="en-US" dirty="0" smtClean="0"/>
          </a:p>
          <a:p>
            <a:endParaRPr lang="en-US" dirty="0"/>
          </a:p>
        </p:txBody>
      </p:sp>
      <p:sp>
        <p:nvSpPr>
          <p:cNvPr id="4" name="Slide Number Placeholder 3"/>
          <p:cNvSpPr>
            <a:spLocks noGrp="1"/>
          </p:cNvSpPr>
          <p:nvPr>
            <p:ph type="sldNum" sz="quarter" idx="10"/>
          </p:nvPr>
        </p:nvSpPr>
        <p:spPr/>
        <p:txBody>
          <a:bodyPr/>
          <a:lstStyle/>
          <a:p>
            <a:fld id="{0D205312-8693-4F13-A968-2470EBA95EF4}" type="slidenum">
              <a:rPr lang="en-US" smtClean="0"/>
              <a:t>1</a:t>
            </a:fld>
            <a:endParaRPr lang="en-US"/>
          </a:p>
        </p:txBody>
      </p:sp>
    </p:spTree>
    <p:extLst>
      <p:ext uri="{BB962C8B-B14F-4D97-AF65-F5344CB8AC3E}">
        <p14:creationId xmlns:p14="http://schemas.microsoft.com/office/powerpoint/2010/main" val="1814413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Poll:</a:t>
            </a:r>
            <a:r>
              <a:rPr lang="en-US" dirty="0" smtClean="0"/>
              <a:t> </a:t>
            </a:r>
            <a:r>
              <a:rPr lang="en-US" dirty="0" smtClean="0"/>
              <a:t>How confident</a:t>
            </a:r>
            <a:r>
              <a:rPr lang="en-US" baseline="0" dirty="0" smtClean="0"/>
              <a:t> are you now</a:t>
            </a:r>
            <a:r>
              <a:rPr lang="en-US" dirty="0" smtClean="0"/>
              <a:t>?</a:t>
            </a:r>
            <a:endParaRPr lang="en-US" dirty="0" smtClean="0"/>
          </a:p>
          <a:p>
            <a:endParaRPr lang="en-US" dirty="0" smtClean="0"/>
          </a:p>
          <a:p>
            <a:endParaRPr lang="en-US" dirty="0"/>
          </a:p>
        </p:txBody>
      </p:sp>
      <p:sp>
        <p:nvSpPr>
          <p:cNvPr id="4" name="Slide Number Placeholder 3"/>
          <p:cNvSpPr>
            <a:spLocks noGrp="1"/>
          </p:cNvSpPr>
          <p:nvPr>
            <p:ph type="sldNum" sz="quarter" idx="10"/>
          </p:nvPr>
        </p:nvSpPr>
        <p:spPr/>
        <p:txBody>
          <a:bodyPr/>
          <a:lstStyle/>
          <a:p>
            <a:fld id="{0D205312-8693-4F13-A968-2470EBA95EF4}" type="slidenum">
              <a:rPr lang="en-US" smtClean="0"/>
              <a:t>2</a:t>
            </a:fld>
            <a:endParaRPr lang="en-US"/>
          </a:p>
        </p:txBody>
      </p:sp>
    </p:spTree>
    <p:extLst>
      <p:ext uri="{BB962C8B-B14F-4D97-AF65-F5344CB8AC3E}">
        <p14:creationId xmlns:p14="http://schemas.microsoft.com/office/powerpoint/2010/main" val="32483201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buClr>
                <a:schemeClr val="tx2"/>
              </a:buClr>
              <a:buFont typeface="Wingdings" panose="05000000000000000000" pitchFamily="2" charset="2"/>
              <a:buChar char="v"/>
            </a:pPr>
            <a:r>
              <a:rPr lang="en-US" sz="1200" dirty="0" smtClean="0"/>
              <a:t>Presentation Back-end</a:t>
            </a:r>
          </a:p>
          <a:p>
            <a:pPr marL="285750" indent="-285750">
              <a:buClr>
                <a:schemeClr val="tx2"/>
              </a:buClr>
              <a:buFont typeface="Wingdings" panose="05000000000000000000" pitchFamily="2" charset="2"/>
              <a:buChar char="v"/>
            </a:pPr>
            <a:r>
              <a:rPr lang="en-US" sz="1200" dirty="0" smtClean="0"/>
              <a:t>Prep Toolkit File Structure</a:t>
            </a:r>
          </a:p>
          <a:p>
            <a:pPr marL="285750" indent="-285750">
              <a:buClr>
                <a:schemeClr val="tx2"/>
              </a:buClr>
              <a:buFont typeface="Wingdings" panose="05000000000000000000" pitchFamily="2" charset="2"/>
              <a:buChar char="v"/>
            </a:pPr>
            <a:r>
              <a:rPr lang="en-US" sz="1200" dirty="0" smtClean="0"/>
              <a:t>Filing in Drive</a:t>
            </a:r>
          </a:p>
          <a:p>
            <a:pPr marL="285750" indent="-285750">
              <a:buClr>
                <a:schemeClr val="tx2"/>
              </a:buClr>
              <a:buFont typeface="Wingdings" panose="05000000000000000000" pitchFamily="2" charset="2"/>
              <a:buChar char="v"/>
            </a:pPr>
            <a:r>
              <a:rPr lang="en-US" sz="1200" dirty="0" smtClean="0"/>
              <a:t>Google Forms &amp; Sheets</a:t>
            </a:r>
          </a:p>
          <a:p>
            <a:pPr marL="285750" indent="-285750">
              <a:buClr>
                <a:schemeClr val="tx2"/>
              </a:buClr>
              <a:buFont typeface="Wingdings" panose="05000000000000000000" pitchFamily="2" charset="2"/>
              <a:buChar char="v"/>
            </a:pPr>
            <a:r>
              <a:rPr lang="en-US" sz="1200" dirty="0" smtClean="0"/>
              <a:t>Zoom Questions</a:t>
            </a:r>
          </a:p>
          <a:p>
            <a:pPr marL="285750" indent="-285750">
              <a:buClr>
                <a:schemeClr val="tx2"/>
              </a:buClr>
              <a:buFont typeface="Wingdings" panose="05000000000000000000" pitchFamily="2" charset="2"/>
              <a:buChar char="v"/>
            </a:pPr>
            <a:r>
              <a:rPr lang="en-US" sz="1200" dirty="0" smtClean="0"/>
              <a:t>Reducing Platform Fatigue</a:t>
            </a:r>
          </a:p>
          <a:p>
            <a:endParaRPr lang="en-US" baseline="0" dirty="0" smtClean="0"/>
          </a:p>
          <a:p>
            <a:pPr marL="176679" indent="-176679">
              <a:buFontTx/>
              <a:buChar char="-"/>
            </a:pPr>
            <a:endParaRPr lang="en-US" baseline="0" dirty="0" smtClean="0"/>
          </a:p>
          <a:p>
            <a:endParaRPr lang="en-US" baseline="0" dirty="0" smtClean="0"/>
          </a:p>
          <a:p>
            <a:pPr marL="176679" indent="-176679">
              <a:buFontTx/>
              <a:buChar char="-"/>
            </a:pPr>
            <a:endParaRPr lang="en-US" baseline="0" dirty="0" smtClean="0"/>
          </a:p>
          <a:p>
            <a:pPr marL="176679" indent="-176679">
              <a:buFontTx/>
              <a:buChar char="-"/>
            </a:pPr>
            <a:endParaRPr lang="en-US" baseline="0" dirty="0" smtClean="0"/>
          </a:p>
          <a:p>
            <a:endParaRPr lang="en-US" baseline="0" dirty="0" smtClean="0"/>
          </a:p>
          <a:p>
            <a:endParaRPr lang="en-US" dirty="0" smtClean="0"/>
          </a:p>
        </p:txBody>
      </p:sp>
      <p:sp>
        <p:nvSpPr>
          <p:cNvPr id="4" name="Slide Number Placeholder 3"/>
          <p:cNvSpPr>
            <a:spLocks noGrp="1"/>
          </p:cNvSpPr>
          <p:nvPr>
            <p:ph type="sldNum" sz="quarter" idx="10"/>
          </p:nvPr>
        </p:nvSpPr>
        <p:spPr/>
        <p:txBody>
          <a:bodyPr/>
          <a:lstStyle/>
          <a:p>
            <a:fld id="{0D205312-8693-4F13-A968-2470EBA95EF4}" type="slidenum">
              <a:rPr lang="en-US" smtClean="0"/>
              <a:t>3</a:t>
            </a:fld>
            <a:endParaRPr lang="en-US"/>
          </a:p>
        </p:txBody>
      </p:sp>
    </p:spTree>
    <p:extLst>
      <p:ext uri="{BB962C8B-B14F-4D97-AF65-F5344CB8AC3E}">
        <p14:creationId xmlns:p14="http://schemas.microsoft.com/office/powerpoint/2010/main" val="295366758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Presentation Back-end</a:t>
            </a:r>
          </a:p>
          <a:p>
            <a:endParaRPr lang="en-US" sz="1200" dirty="0" smtClean="0"/>
          </a:p>
          <a:p>
            <a:r>
              <a:rPr lang="en-US" sz="1200" dirty="0" smtClean="0"/>
              <a:t>My</a:t>
            </a:r>
            <a:r>
              <a:rPr lang="en-US" sz="1200" baseline="0" dirty="0" smtClean="0"/>
              <a:t> view is based on a two screen set up using PPT and sharing the “Presentation” as a slideshow on another screen. </a:t>
            </a:r>
          </a:p>
          <a:p>
            <a:r>
              <a:rPr lang="en-US" sz="1200" baseline="0" dirty="0" smtClean="0"/>
              <a:t>Items I pull in to my presentation view:  Polling, Video, Chat &amp; Participant Windows.  Note that the chat and video are toward the center, that is because of my camera – so my camera angle looks attentive to chat &amp; video.</a:t>
            </a:r>
          </a:p>
          <a:p>
            <a:endParaRPr lang="en-US" sz="1200" baseline="0" dirty="0" smtClean="0"/>
          </a:p>
          <a:p>
            <a:r>
              <a:rPr lang="en-US" sz="1200" baseline="0" dirty="0" smtClean="0"/>
              <a:t>You can also replicate this using Google Slides</a:t>
            </a:r>
            <a:endParaRPr lang="en-US" sz="1200" dirty="0" smtClean="0"/>
          </a:p>
          <a:p>
            <a:endParaRPr lang="en-US" b="1" dirty="0" smtClean="0"/>
          </a:p>
          <a:p>
            <a:r>
              <a:rPr lang="en-US" b="1" dirty="0" smtClean="0"/>
              <a:t>Questions</a:t>
            </a:r>
            <a:r>
              <a:rPr lang="en-US" b="1" dirty="0" smtClean="0"/>
              <a:t>?</a:t>
            </a:r>
            <a:endParaRPr lang="en-US" b="1" dirty="0"/>
          </a:p>
        </p:txBody>
      </p:sp>
      <p:sp>
        <p:nvSpPr>
          <p:cNvPr id="4" name="Slide Number Placeholder 3"/>
          <p:cNvSpPr>
            <a:spLocks noGrp="1"/>
          </p:cNvSpPr>
          <p:nvPr>
            <p:ph type="sldNum" sz="quarter" idx="10"/>
          </p:nvPr>
        </p:nvSpPr>
        <p:spPr/>
        <p:txBody>
          <a:bodyPr/>
          <a:lstStyle/>
          <a:p>
            <a:fld id="{0D205312-8693-4F13-A968-2470EBA95EF4}" type="slidenum">
              <a:rPr lang="en-US" smtClean="0"/>
              <a:t>4</a:t>
            </a:fld>
            <a:endParaRPr lang="en-US"/>
          </a:p>
        </p:txBody>
      </p:sp>
    </p:spTree>
    <p:extLst>
      <p:ext uri="{BB962C8B-B14F-4D97-AF65-F5344CB8AC3E}">
        <p14:creationId xmlns:p14="http://schemas.microsoft.com/office/powerpoint/2010/main" val="298979015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indent="-342900">
              <a:buClr>
                <a:schemeClr val="tx2"/>
              </a:buClr>
              <a:buFont typeface="Wingdings" panose="05000000000000000000" pitchFamily="2" charset="2"/>
              <a:buChar char="v"/>
            </a:pPr>
            <a:r>
              <a:rPr lang="en-US" sz="1200" dirty="0" smtClean="0"/>
              <a:t>Toolkit Banner on Homepage</a:t>
            </a:r>
          </a:p>
          <a:p>
            <a:pPr marL="342900" indent="-342900">
              <a:buClr>
                <a:schemeClr val="tx2"/>
              </a:buClr>
              <a:buFont typeface="Wingdings" panose="05000000000000000000" pitchFamily="2" charset="2"/>
              <a:buChar char="v"/>
            </a:pPr>
            <a:r>
              <a:rPr lang="en-US" sz="1200" dirty="0" smtClean="0"/>
              <a:t>Folder - Discipline Specific </a:t>
            </a:r>
          </a:p>
          <a:p>
            <a:pPr marL="342900" indent="-342900">
              <a:buClr>
                <a:schemeClr val="tx2"/>
              </a:buClr>
              <a:buFont typeface="Wingdings" panose="05000000000000000000" pitchFamily="2" charset="2"/>
              <a:buChar char="v"/>
            </a:pPr>
            <a:r>
              <a:rPr lang="en-US" sz="1200" dirty="0" smtClean="0"/>
              <a:t>How to Add </a:t>
            </a:r>
            <a:r>
              <a:rPr lang="en-US" sz="1200" dirty="0" smtClean="0"/>
              <a:t>Folders – Recommendation – Talk with your</a:t>
            </a:r>
            <a:r>
              <a:rPr lang="en-US" sz="1200" baseline="0" dirty="0" smtClean="0"/>
              <a:t> colleagues regarding file structure options</a:t>
            </a:r>
          </a:p>
          <a:p>
            <a:pPr marL="342900" indent="-342900">
              <a:buClr>
                <a:schemeClr val="tx2"/>
              </a:buClr>
              <a:buFont typeface="Wingdings" panose="05000000000000000000" pitchFamily="2" charset="2"/>
              <a:buChar char="v"/>
            </a:pPr>
            <a:r>
              <a:rPr lang="en-US" sz="1200" dirty="0" smtClean="0"/>
              <a:t>Naming Protocols – Recommendation F/S</a:t>
            </a:r>
            <a:r>
              <a:rPr lang="en-US" sz="1200" baseline="0" dirty="0" smtClean="0"/>
              <a:t> Year, Subject Abbrev., Title Abbrev.</a:t>
            </a:r>
          </a:p>
          <a:p>
            <a:pPr marL="342900" indent="-342900">
              <a:buClr>
                <a:schemeClr val="tx2"/>
              </a:buClr>
              <a:buFont typeface="Wingdings" panose="05000000000000000000" pitchFamily="2" charset="2"/>
              <a:buChar char="v"/>
            </a:pPr>
            <a:endParaRPr lang="en-US" sz="1200" dirty="0" smtClean="0"/>
          </a:p>
          <a:p>
            <a:r>
              <a:rPr lang="en-US" b="1" dirty="0" smtClean="0"/>
              <a:t>Allen?</a:t>
            </a:r>
          </a:p>
          <a:p>
            <a:endParaRPr lang="en-US" b="1" dirty="0" smtClean="0"/>
          </a:p>
          <a:p>
            <a:r>
              <a:rPr lang="en-US" b="1" dirty="0" smtClean="0"/>
              <a:t>Questions</a:t>
            </a:r>
            <a:r>
              <a:rPr lang="en-US" b="1" baseline="0" dirty="0" smtClean="0"/>
              <a:t>?</a:t>
            </a:r>
            <a:endParaRPr lang="en-US" b="1" dirty="0"/>
          </a:p>
        </p:txBody>
      </p:sp>
      <p:sp>
        <p:nvSpPr>
          <p:cNvPr id="4" name="Slide Number Placeholder 3"/>
          <p:cNvSpPr>
            <a:spLocks noGrp="1"/>
          </p:cNvSpPr>
          <p:nvPr>
            <p:ph type="sldNum" sz="quarter" idx="10"/>
          </p:nvPr>
        </p:nvSpPr>
        <p:spPr/>
        <p:txBody>
          <a:bodyPr/>
          <a:lstStyle/>
          <a:p>
            <a:fld id="{0D205312-8693-4F13-A968-2470EBA95EF4}" type="slidenum">
              <a:rPr lang="en-US" smtClean="0"/>
              <a:t>5</a:t>
            </a:fld>
            <a:endParaRPr lang="en-US"/>
          </a:p>
        </p:txBody>
      </p:sp>
    </p:spTree>
    <p:extLst>
      <p:ext uri="{BB962C8B-B14F-4D97-AF65-F5344CB8AC3E}">
        <p14:creationId xmlns:p14="http://schemas.microsoft.com/office/powerpoint/2010/main" val="119584697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indent="-342900">
              <a:buClr>
                <a:schemeClr val="tx2"/>
              </a:buClr>
              <a:buFont typeface="Wingdings" panose="05000000000000000000" pitchFamily="2" charset="2"/>
              <a:buChar char="v"/>
            </a:pPr>
            <a:r>
              <a:rPr lang="en-US" sz="2000" dirty="0" smtClean="0"/>
              <a:t>Go to My Drive</a:t>
            </a:r>
          </a:p>
          <a:p>
            <a:pPr marL="800100" lvl="1" indent="-342900">
              <a:buClr>
                <a:schemeClr val="tx2"/>
              </a:buClr>
              <a:buFont typeface="Wingdings" panose="05000000000000000000" pitchFamily="2" charset="2"/>
              <a:buChar char="v"/>
            </a:pPr>
            <a:r>
              <a:rPr lang="en-US" sz="1800" dirty="0" smtClean="0"/>
              <a:t>Use the Dropdown</a:t>
            </a:r>
          </a:p>
          <a:p>
            <a:pPr marL="800100" lvl="1" indent="-342900">
              <a:buClr>
                <a:schemeClr val="tx2"/>
              </a:buClr>
              <a:buFont typeface="Wingdings" panose="05000000000000000000" pitchFamily="2" charset="2"/>
              <a:buChar char="v"/>
            </a:pPr>
            <a:r>
              <a:rPr lang="en-US" sz="1800" dirty="0" smtClean="0"/>
              <a:t>Select New Folder</a:t>
            </a:r>
          </a:p>
          <a:p>
            <a:pPr marL="800100" lvl="1" indent="-342900">
              <a:buClr>
                <a:schemeClr val="tx2"/>
              </a:buClr>
              <a:buFont typeface="Wingdings" panose="05000000000000000000" pitchFamily="2" charset="2"/>
              <a:buChar char="v"/>
            </a:pPr>
            <a:r>
              <a:rPr lang="en-US" sz="1800" dirty="0" smtClean="0"/>
              <a:t>Can repeat within folders</a:t>
            </a:r>
          </a:p>
          <a:p>
            <a:endParaRPr lang="en-US" b="1" baseline="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b="1" baseline="0" dirty="0" smtClean="0"/>
              <a:t>Jenny?</a:t>
            </a:r>
          </a:p>
          <a:p>
            <a:endParaRPr lang="en-US" b="1" baseline="0" dirty="0" smtClean="0"/>
          </a:p>
          <a:p>
            <a:r>
              <a:rPr lang="en-US" b="1" baseline="0" dirty="0" smtClean="0"/>
              <a:t>Activity</a:t>
            </a:r>
            <a:r>
              <a:rPr lang="en-US" b="1" baseline="0" dirty="0" smtClean="0"/>
              <a:t>:  Questions</a:t>
            </a:r>
            <a:r>
              <a:rPr lang="en-US" b="1" baseline="0" dirty="0" smtClean="0"/>
              <a:t>?  </a:t>
            </a:r>
            <a:endParaRPr lang="en-US" baseline="0" dirty="0" smtClean="0"/>
          </a:p>
          <a:p>
            <a:endParaRPr lang="en-US" dirty="0"/>
          </a:p>
        </p:txBody>
      </p:sp>
      <p:sp>
        <p:nvSpPr>
          <p:cNvPr id="4" name="Slide Number Placeholder 3"/>
          <p:cNvSpPr>
            <a:spLocks noGrp="1"/>
          </p:cNvSpPr>
          <p:nvPr>
            <p:ph type="sldNum" sz="quarter" idx="10"/>
          </p:nvPr>
        </p:nvSpPr>
        <p:spPr/>
        <p:txBody>
          <a:bodyPr/>
          <a:lstStyle/>
          <a:p>
            <a:fld id="{0D205312-8693-4F13-A968-2470EBA95EF4}" type="slidenum">
              <a:rPr lang="en-US" smtClean="0"/>
              <a:t>6</a:t>
            </a:fld>
            <a:endParaRPr lang="en-US"/>
          </a:p>
        </p:txBody>
      </p:sp>
    </p:spTree>
    <p:extLst>
      <p:ext uri="{BB962C8B-B14F-4D97-AF65-F5344CB8AC3E}">
        <p14:creationId xmlns:p14="http://schemas.microsoft.com/office/powerpoint/2010/main" val="203057957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Clr>
                <a:schemeClr val="tx2"/>
              </a:buClr>
              <a:buFont typeface="Wingdings" panose="05000000000000000000" pitchFamily="2" charset="2"/>
              <a:buNone/>
            </a:pPr>
            <a:r>
              <a:rPr lang="en-US" dirty="0" smtClean="0"/>
              <a:t>Create and grade quizzes using Google Forms: </a:t>
            </a:r>
            <a:r>
              <a:rPr lang="en-US" dirty="0" smtClean="0">
                <a:hlinkClick r:id="rId3"/>
              </a:rPr>
              <a:t>https://goo.gl/T43P4X</a:t>
            </a:r>
            <a:r>
              <a:rPr lang="en-US" dirty="0" smtClean="0"/>
              <a:t> </a:t>
            </a:r>
          </a:p>
          <a:p>
            <a:pPr marL="0" indent="0">
              <a:buClr>
                <a:schemeClr val="tx2"/>
              </a:buClr>
              <a:buFont typeface="Wingdings" panose="05000000000000000000" pitchFamily="2" charset="2"/>
              <a:buNone/>
            </a:pPr>
            <a:r>
              <a:rPr lang="en-US" dirty="0" smtClean="0"/>
              <a:t>Send scores via email: </a:t>
            </a:r>
            <a:r>
              <a:rPr lang="en-US" dirty="0" smtClean="0">
                <a:hlinkClick r:id="rId4"/>
              </a:rPr>
              <a:t>https://goo.gl/RVgQa6</a:t>
            </a:r>
            <a:r>
              <a:rPr lang="en-US" dirty="0" smtClean="0"/>
              <a:t> </a:t>
            </a:r>
          </a:p>
          <a:p>
            <a:pPr marL="0" indent="0">
              <a:buClr>
                <a:schemeClr val="tx2"/>
              </a:buClr>
              <a:buFont typeface="Wingdings" panose="05000000000000000000" pitchFamily="2" charset="2"/>
              <a:buNone/>
            </a:pPr>
            <a:r>
              <a:rPr lang="en-US" dirty="0" smtClean="0"/>
              <a:t>Grade and return a Google Forms Quiz through Google Classroom: </a:t>
            </a:r>
            <a:r>
              <a:rPr lang="en-US" dirty="0" smtClean="0">
                <a:hlinkClick r:id="rId5"/>
              </a:rPr>
              <a:t>https://goo.gl/gBiRJw</a:t>
            </a:r>
            <a:endParaRPr lang="en-US" dirty="0" smtClean="0"/>
          </a:p>
          <a:p>
            <a:pPr marL="0" indent="0">
              <a:buClr>
                <a:schemeClr val="tx2"/>
              </a:buClr>
              <a:buFont typeface="Wingdings" panose="05000000000000000000" pitchFamily="2" charset="2"/>
              <a:buNone/>
            </a:pPr>
            <a:r>
              <a:rPr lang="en-US" dirty="0" smtClean="0"/>
              <a:t>Create &amp;</a:t>
            </a:r>
            <a:r>
              <a:rPr lang="en-US" baseline="0" dirty="0" smtClean="0"/>
              <a:t> manage Forms Questions in Sheets:  </a:t>
            </a:r>
            <a:r>
              <a:rPr lang="en-US" dirty="0" smtClean="0">
                <a:hlinkClick r:id="rId6"/>
              </a:rPr>
              <a:t>https://www.youtube.com/watch?v=K8igetxgGdQ</a:t>
            </a:r>
            <a:endParaRPr lang="en-US" dirty="0" smtClean="0"/>
          </a:p>
          <a:p>
            <a:pPr marL="0" indent="0">
              <a:buClr>
                <a:schemeClr val="tx2"/>
              </a:buClr>
              <a:buFont typeface="Wingdings" panose="05000000000000000000" pitchFamily="2" charset="2"/>
              <a:buNone/>
            </a:pPr>
            <a:r>
              <a:rPr lang="en-US" dirty="0" smtClean="0"/>
              <a:t>Good news – You can auto add to your Sheets Gradebook.</a:t>
            </a:r>
            <a:r>
              <a:rPr lang="en-US" baseline="0" dirty="0" smtClean="0"/>
              <a:t>  </a:t>
            </a:r>
          </a:p>
          <a:p>
            <a:pPr marL="0" indent="0">
              <a:buClr>
                <a:schemeClr val="tx2"/>
              </a:buClr>
              <a:buFont typeface="Wingdings" panose="05000000000000000000" pitchFamily="2" charset="2"/>
              <a:buNone/>
            </a:pPr>
            <a:r>
              <a:rPr lang="en-US" baseline="0" dirty="0" smtClean="0"/>
              <a:t>Bad news – They will not auto-add to the </a:t>
            </a:r>
            <a:r>
              <a:rPr lang="en-US" baseline="0" dirty="0" err="1" smtClean="0"/>
              <a:t>VeraCross</a:t>
            </a:r>
            <a:r>
              <a:rPr lang="en-US" baseline="0" dirty="0" smtClean="0"/>
              <a:t> gradebook. – HUGE PUSH HERE:  grades are a massive part of student confidence and a connection point.  Grades are a massive part of presence.</a:t>
            </a:r>
            <a:endParaRPr lang="en-US" dirty="0" smtClean="0"/>
          </a:p>
          <a:p>
            <a:pPr marL="0" indent="0">
              <a:buClr>
                <a:schemeClr val="tx2"/>
              </a:buClr>
              <a:buFont typeface="Wingdings" panose="05000000000000000000" pitchFamily="2" charset="2"/>
              <a:buNone/>
            </a:pPr>
            <a:endParaRPr lang="en-US" b="1" baseline="0" dirty="0" smtClean="0"/>
          </a:p>
          <a:p>
            <a:pPr marL="0" marR="0" lvl="0" indent="0" algn="l" defTabSz="914400" rtl="0" eaLnBrk="1" fontAlgn="auto" latinLnBrk="0" hangingPunct="1">
              <a:lnSpc>
                <a:spcPct val="100000"/>
              </a:lnSpc>
              <a:spcBef>
                <a:spcPts val="0"/>
              </a:spcBef>
              <a:spcAft>
                <a:spcPts val="0"/>
              </a:spcAft>
              <a:buClr>
                <a:schemeClr val="tx2"/>
              </a:buClr>
              <a:buSzTx/>
              <a:buFont typeface="Wingdings" panose="05000000000000000000" pitchFamily="2" charset="2"/>
              <a:buNone/>
              <a:tabLst/>
              <a:defRPr/>
            </a:pPr>
            <a:r>
              <a:rPr lang="en-US" b="1" baseline="0" dirty="0" smtClean="0"/>
              <a:t>Allen?</a:t>
            </a:r>
          </a:p>
          <a:p>
            <a:pPr marL="0" indent="0">
              <a:buClr>
                <a:schemeClr val="tx2"/>
              </a:buClr>
              <a:buFont typeface="Wingdings" panose="05000000000000000000" pitchFamily="2" charset="2"/>
              <a:buNone/>
            </a:pPr>
            <a:endParaRPr lang="en-US" b="1" baseline="0" dirty="0" smtClean="0"/>
          </a:p>
          <a:p>
            <a:pPr marL="0" indent="0">
              <a:buClr>
                <a:schemeClr val="tx2"/>
              </a:buClr>
              <a:buFont typeface="Wingdings" panose="05000000000000000000" pitchFamily="2" charset="2"/>
              <a:buNone/>
            </a:pPr>
            <a:r>
              <a:rPr lang="en-US" b="1" baseline="0" dirty="0" smtClean="0"/>
              <a:t>Activity</a:t>
            </a:r>
            <a:r>
              <a:rPr lang="en-US" b="1" baseline="0" dirty="0" smtClean="0"/>
              <a:t>:  Questions?</a:t>
            </a:r>
          </a:p>
        </p:txBody>
      </p:sp>
      <p:sp>
        <p:nvSpPr>
          <p:cNvPr id="4" name="Slide Number Placeholder 3"/>
          <p:cNvSpPr>
            <a:spLocks noGrp="1"/>
          </p:cNvSpPr>
          <p:nvPr>
            <p:ph type="sldNum" sz="quarter" idx="10"/>
          </p:nvPr>
        </p:nvSpPr>
        <p:spPr/>
        <p:txBody>
          <a:bodyPr/>
          <a:lstStyle/>
          <a:p>
            <a:fld id="{0D205312-8693-4F13-A968-2470EBA95EF4}" type="slidenum">
              <a:rPr lang="en-US" smtClean="0"/>
              <a:t>7</a:t>
            </a:fld>
            <a:endParaRPr lang="en-US"/>
          </a:p>
        </p:txBody>
      </p:sp>
    </p:spTree>
    <p:extLst>
      <p:ext uri="{BB962C8B-B14F-4D97-AF65-F5344CB8AC3E}">
        <p14:creationId xmlns:p14="http://schemas.microsoft.com/office/powerpoint/2010/main" val="175031769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Clr>
                <a:schemeClr val="tx2"/>
              </a:buClr>
              <a:buFont typeface="Wingdings" panose="05000000000000000000" pitchFamily="2" charset="2"/>
              <a:buNone/>
            </a:pPr>
            <a:r>
              <a:rPr lang="en-US" dirty="0" smtClean="0"/>
              <a:t>My Personal Meeting ID – Use  vs. Dedicated</a:t>
            </a:r>
            <a:r>
              <a:rPr lang="en-US" baseline="0" dirty="0" smtClean="0"/>
              <a:t> Meetings for Classes – Recommendation:  save the Personal Meeting ID for office hours, make meetings for each course (you can copy the first one you make, but then you are able to create polls for each separately.  </a:t>
            </a:r>
          </a:p>
          <a:p>
            <a:pPr marL="0" indent="0">
              <a:buClr>
                <a:schemeClr val="tx2"/>
              </a:buClr>
              <a:buFont typeface="Wingdings" panose="05000000000000000000" pitchFamily="2" charset="2"/>
              <a:buNone/>
            </a:pPr>
            <a:r>
              <a:rPr lang="en-US" baseline="0" dirty="0" smtClean="0"/>
              <a:t>Advanced Options – List above - Only Authenticated users can join – Authenticated Users are your Sandia Prep students, I believe this is a default setting for prep meetings.</a:t>
            </a:r>
          </a:p>
          <a:p>
            <a:pPr marL="0" indent="0">
              <a:buClr>
                <a:schemeClr val="tx2"/>
              </a:buClr>
              <a:buFont typeface="Wingdings" panose="05000000000000000000" pitchFamily="2" charset="2"/>
              <a:buNone/>
            </a:pPr>
            <a:r>
              <a:rPr lang="en-US" b="1" baseline="0" dirty="0" smtClean="0"/>
              <a:t>Need to go to Profile for Breakout Room Controls</a:t>
            </a:r>
          </a:p>
          <a:p>
            <a:pPr marL="0" indent="0">
              <a:buClr>
                <a:schemeClr val="tx2"/>
              </a:buClr>
              <a:buFont typeface="Wingdings" panose="05000000000000000000" pitchFamily="2" charset="2"/>
              <a:buNone/>
            </a:pPr>
            <a:r>
              <a:rPr lang="en-US" baseline="0" dirty="0" smtClean="0"/>
              <a:t>Breakout Rooms Pre-Assign – I do not have that option in the meeting settings, if that is available to faculty, here is the URL  </a:t>
            </a:r>
            <a:r>
              <a:rPr lang="en-US" dirty="0" smtClean="0">
                <a:hlinkClick r:id="rId3"/>
              </a:rPr>
              <a:t>https://support.zoom.us/hc/en-us/articles/360032752671-Pre-assigning-participants-to-breakout-rooms</a:t>
            </a:r>
            <a:endParaRPr lang="en-US" dirty="0" smtClean="0"/>
          </a:p>
          <a:p>
            <a:pPr marL="0" indent="0">
              <a:buClr>
                <a:schemeClr val="tx2"/>
              </a:buClr>
              <a:buFont typeface="Wingdings" panose="05000000000000000000" pitchFamily="2" charset="2"/>
              <a:buNone/>
            </a:pPr>
            <a:r>
              <a:rPr lang="en-US" dirty="0" smtClean="0"/>
              <a:t>Polls </a:t>
            </a:r>
          </a:p>
          <a:p>
            <a:pPr marL="0" indent="0">
              <a:buClr>
                <a:schemeClr val="tx2"/>
              </a:buClr>
              <a:buFont typeface="Wingdings" panose="05000000000000000000" pitchFamily="2" charset="2"/>
              <a:buNone/>
            </a:pPr>
            <a:r>
              <a:rPr lang="en-US" dirty="0" smtClean="0"/>
              <a:t>Standard</a:t>
            </a:r>
            <a:r>
              <a:rPr lang="en-US" baseline="0" dirty="0" smtClean="0"/>
              <a:t> Settings</a:t>
            </a:r>
            <a:endParaRPr lang="en-US" dirty="0" smtClean="0"/>
          </a:p>
          <a:p>
            <a:pPr marL="0" marR="0" lvl="0" indent="0" algn="l" defTabSz="914400" rtl="0" eaLnBrk="1" fontAlgn="auto" latinLnBrk="0" hangingPunct="1">
              <a:lnSpc>
                <a:spcPct val="100000"/>
              </a:lnSpc>
              <a:spcBef>
                <a:spcPts val="0"/>
              </a:spcBef>
              <a:spcAft>
                <a:spcPts val="0"/>
              </a:spcAft>
              <a:buClr>
                <a:schemeClr val="tx2"/>
              </a:buClr>
              <a:buSzTx/>
              <a:buFont typeface="Wingdings" panose="05000000000000000000" pitchFamily="2" charset="2"/>
              <a:buNone/>
              <a:tabLst/>
              <a:defRPr/>
            </a:pPr>
            <a:r>
              <a:rPr lang="en-US" b="1" baseline="0" dirty="0" smtClean="0"/>
              <a:t>Jenny?</a:t>
            </a:r>
          </a:p>
          <a:p>
            <a:pPr marL="0" indent="0">
              <a:buClr>
                <a:schemeClr val="tx2"/>
              </a:buClr>
              <a:buFont typeface="Wingdings" panose="05000000000000000000" pitchFamily="2" charset="2"/>
              <a:buNone/>
            </a:pPr>
            <a:r>
              <a:rPr lang="en-US" b="1" baseline="0" dirty="0" smtClean="0"/>
              <a:t>Activity</a:t>
            </a:r>
            <a:r>
              <a:rPr lang="en-US" b="1" baseline="0" dirty="0" smtClean="0"/>
              <a:t>:  Questions?</a:t>
            </a:r>
          </a:p>
        </p:txBody>
      </p:sp>
      <p:sp>
        <p:nvSpPr>
          <p:cNvPr id="4" name="Slide Number Placeholder 3"/>
          <p:cNvSpPr>
            <a:spLocks noGrp="1"/>
          </p:cNvSpPr>
          <p:nvPr>
            <p:ph type="sldNum" sz="quarter" idx="10"/>
          </p:nvPr>
        </p:nvSpPr>
        <p:spPr/>
        <p:txBody>
          <a:bodyPr/>
          <a:lstStyle/>
          <a:p>
            <a:fld id="{0D205312-8693-4F13-A968-2470EBA95EF4}" type="slidenum">
              <a:rPr lang="en-US" smtClean="0"/>
              <a:t>8</a:t>
            </a:fld>
            <a:endParaRPr lang="en-US"/>
          </a:p>
        </p:txBody>
      </p:sp>
    </p:spTree>
    <p:extLst>
      <p:ext uri="{BB962C8B-B14F-4D97-AF65-F5344CB8AC3E}">
        <p14:creationId xmlns:p14="http://schemas.microsoft.com/office/powerpoint/2010/main" val="339723923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Query was:  how do we reduce platform fatigue – one of the best ways is to be constantly aware of exactly what you are asking the students to do – and making the students aware as well</a:t>
            </a:r>
          </a:p>
          <a:p>
            <a:r>
              <a:rPr lang="en-US" baseline="0" dirty="0" smtClean="0"/>
              <a:t>Recommendation:  to have consistent homepages which provide links to all resources.</a:t>
            </a:r>
          </a:p>
          <a:p>
            <a:endParaRPr lang="en-US" baseline="0" dirty="0" smtClean="0"/>
          </a:p>
          <a:p>
            <a:r>
              <a:rPr lang="en-US" baseline="0" dirty="0" smtClean="0"/>
              <a:t>Putting links in text in Google Docs:  </a:t>
            </a:r>
            <a:r>
              <a:rPr lang="en-US" dirty="0" smtClean="0">
                <a:hlinkClick r:id="rId3"/>
              </a:rPr>
              <a:t>https://www.youtube.com/watch?v=DasvpzvZxfM</a:t>
            </a:r>
            <a:endParaRPr lang="en-US" baseline="0" dirty="0" smtClean="0"/>
          </a:p>
        </p:txBody>
      </p:sp>
      <p:sp>
        <p:nvSpPr>
          <p:cNvPr id="4" name="Slide Number Placeholder 3"/>
          <p:cNvSpPr>
            <a:spLocks noGrp="1"/>
          </p:cNvSpPr>
          <p:nvPr>
            <p:ph type="sldNum" sz="quarter" idx="10"/>
          </p:nvPr>
        </p:nvSpPr>
        <p:spPr/>
        <p:txBody>
          <a:bodyPr/>
          <a:lstStyle/>
          <a:p>
            <a:fld id="{0D205312-8693-4F13-A968-2470EBA95EF4}" type="slidenum">
              <a:rPr lang="en-US" smtClean="0"/>
              <a:t>9</a:t>
            </a:fld>
            <a:endParaRPr lang="en-US"/>
          </a:p>
        </p:txBody>
      </p:sp>
    </p:spTree>
    <p:extLst>
      <p:ext uri="{BB962C8B-B14F-4D97-AF65-F5344CB8AC3E}">
        <p14:creationId xmlns:p14="http://schemas.microsoft.com/office/powerpoint/2010/main" val="77245789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Thank you for having me!</a:t>
            </a:r>
            <a:endParaRPr lang="en-US" dirty="0"/>
          </a:p>
        </p:txBody>
      </p:sp>
      <p:sp>
        <p:nvSpPr>
          <p:cNvPr id="4" name="Slide Number Placeholder 3"/>
          <p:cNvSpPr>
            <a:spLocks noGrp="1"/>
          </p:cNvSpPr>
          <p:nvPr>
            <p:ph type="sldNum" sz="quarter" idx="10"/>
          </p:nvPr>
        </p:nvSpPr>
        <p:spPr/>
        <p:txBody>
          <a:bodyPr/>
          <a:lstStyle/>
          <a:p>
            <a:fld id="{0D205312-8693-4F13-A968-2470EBA95EF4}" type="slidenum">
              <a:rPr lang="en-US" smtClean="0"/>
              <a:t>10</a:t>
            </a:fld>
            <a:endParaRPr lang="en-US"/>
          </a:p>
        </p:txBody>
      </p:sp>
    </p:spTree>
    <p:extLst>
      <p:ext uri="{BB962C8B-B14F-4D97-AF65-F5344CB8AC3E}">
        <p14:creationId xmlns:p14="http://schemas.microsoft.com/office/powerpoint/2010/main" val="13155292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299112" y="1122363"/>
            <a:ext cx="5368887" cy="2387600"/>
          </a:xfrm>
        </p:spPr>
        <p:txBody>
          <a:bodyPr anchor="b"/>
          <a:lstStyle>
            <a:lvl1pPr algn="ctr">
              <a:defRPr sz="6000">
                <a:latin typeface="Arial" panose="020B0604020202020204" pitchFamily="34" charset="0"/>
                <a:cs typeface="Arial" panose="020B0604020202020204" pitchFamily="34" charset="0"/>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6172200" y="3602038"/>
            <a:ext cx="4495800" cy="1655762"/>
          </a:xfrm>
        </p:spPr>
        <p:txBody>
          <a:bodyPr/>
          <a:lstStyle>
            <a:lvl1pPr marL="0" indent="0" algn="ctr">
              <a:buNone/>
              <a:defRPr sz="240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smtClean="0"/>
              <a:t>Click to edit Master subtitle style</a:t>
            </a:r>
            <a:endParaRPr lang="en-US" dirty="0"/>
          </a:p>
        </p:txBody>
      </p:sp>
      <p:sp>
        <p:nvSpPr>
          <p:cNvPr id="4" name="Date Placeholder 3"/>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A0C1C804-97D1-4557-A9FD-662D7F9803B5}" type="datetimeFigureOut">
              <a:rPr lang="en-US" smtClean="0"/>
              <a:pPr/>
              <a:t>7/21/2020</a:t>
            </a:fld>
            <a:endParaRPr lang="en-US"/>
          </a:p>
        </p:txBody>
      </p:sp>
      <p:sp>
        <p:nvSpPr>
          <p:cNvPr id="5" name="Footer Placeholder 4"/>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US" dirty="0"/>
          </a:p>
        </p:txBody>
      </p:sp>
      <p:sp>
        <p:nvSpPr>
          <p:cNvPr id="6" name="Slide Number Placeholder 5"/>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F2CB92E2-D05C-4527-B47D-33CBA97C8EE4}" type="slidenum">
              <a:rPr lang="en-US" smtClean="0"/>
              <a:pPr/>
              <a:t>‹#›</a:t>
            </a:fld>
            <a:endParaRPr lang="en-US"/>
          </a:p>
        </p:txBody>
      </p:sp>
      <p:pic>
        <p:nvPicPr>
          <p:cNvPr id="7" name="Picture 6"/>
          <p:cNvPicPr>
            <a:picLocks noChangeAspect="1"/>
          </p:cNvPicPr>
          <p:nvPr userDrawn="1"/>
        </p:nvPicPr>
        <p:blipFill rotWithShape="1">
          <a:blip r:embed="rId2">
            <a:extLst>
              <a:ext uri="{28A0092B-C50C-407E-A947-70E740481C1C}">
                <a14:useLocalDpi xmlns:a14="http://schemas.microsoft.com/office/drawing/2010/main" val="0"/>
              </a:ext>
            </a:extLst>
          </a:blip>
          <a:srcRect l="22819" t="786" r="19363" b="5265"/>
          <a:stretch/>
        </p:blipFill>
        <p:spPr>
          <a:xfrm>
            <a:off x="612648" y="1122363"/>
            <a:ext cx="5815584" cy="4480560"/>
          </a:xfrm>
          <a:prstGeom prst="rect">
            <a:avLst/>
          </a:prstGeom>
        </p:spPr>
      </p:pic>
      <p:sp>
        <p:nvSpPr>
          <p:cNvPr id="8" name="Rectangle 7"/>
          <p:cNvSpPr/>
          <p:nvPr userDrawn="1"/>
        </p:nvSpPr>
        <p:spPr>
          <a:xfrm>
            <a:off x="0" y="0"/>
            <a:ext cx="12192000" cy="6858000"/>
          </a:xfrm>
          <a:prstGeom prst="rect">
            <a:avLst/>
          </a:prstGeom>
          <a:noFill/>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35985309"/>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2CB92E2-D05C-4527-B47D-33CBA97C8EE4}" type="slidenum">
              <a:rPr lang="en-US" smtClean="0"/>
              <a:t>‹#›</a:t>
            </a:fld>
            <a:endParaRPr lang="en-US"/>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8200" y="6176963"/>
            <a:ext cx="901587" cy="634921"/>
          </a:xfrm>
          <a:prstGeom prst="rect">
            <a:avLst/>
          </a:prstGeom>
        </p:spPr>
      </p:pic>
      <p:sp>
        <p:nvSpPr>
          <p:cNvPr id="8" name="TextBox 7"/>
          <p:cNvSpPr txBox="1"/>
          <p:nvPr userDrawn="1"/>
        </p:nvSpPr>
        <p:spPr>
          <a:xfrm>
            <a:off x="1663926" y="6308079"/>
            <a:ext cx="2002654" cy="461665"/>
          </a:xfrm>
          <a:prstGeom prst="rect">
            <a:avLst/>
          </a:prstGeom>
          <a:noFill/>
        </p:spPr>
        <p:txBody>
          <a:bodyPr wrap="square" rtlCol="0">
            <a:spAutoFit/>
          </a:bodyPr>
          <a:lstStyle/>
          <a:p>
            <a:r>
              <a:rPr lang="en-US" sz="1200" b="0" dirty="0" smtClean="0">
                <a:latin typeface="Arial" panose="020B0604020202020204" pitchFamily="34" charset="0"/>
                <a:cs typeface="Arial" panose="020B0604020202020204" pitchFamily="34" charset="0"/>
              </a:rPr>
              <a:t>Pepper and Pear Instructional Design, LLC</a:t>
            </a:r>
            <a:endParaRPr lang="en-US" sz="1200" b="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408185088"/>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2CB92E2-D05C-4527-B47D-33CBA97C8EE4}" type="slidenum">
              <a:rPr lang="en-US" smtClean="0"/>
              <a:t>‹#›</a:t>
            </a:fld>
            <a:endParaRPr lang="en-US"/>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8200" y="6176963"/>
            <a:ext cx="901587" cy="634921"/>
          </a:xfrm>
          <a:prstGeom prst="rect">
            <a:avLst/>
          </a:prstGeom>
        </p:spPr>
      </p:pic>
      <p:sp>
        <p:nvSpPr>
          <p:cNvPr id="4" name="TextBox 3"/>
          <p:cNvSpPr txBox="1"/>
          <p:nvPr userDrawn="1"/>
        </p:nvSpPr>
        <p:spPr>
          <a:xfrm>
            <a:off x="1663926" y="6308079"/>
            <a:ext cx="2002654" cy="461665"/>
          </a:xfrm>
          <a:prstGeom prst="rect">
            <a:avLst/>
          </a:prstGeom>
          <a:noFill/>
        </p:spPr>
        <p:txBody>
          <a:bodyPr wrap="square" rtlCol="0">
            <a:spAutoFit/>
          </a:bodyPr>
          <a:lstStyle/>
          <a:p>
            <a:r>
              <a:rPr lang="en-US" sz="1200" dirty="0" smtClean="0">
                <a:latin typeface="Arial" panose="020B0604020202020204" pitchFamily="34" charset="0"/>
                <a:cs typeface="Arial" panose="020B0604020202020204" pitchFamily="34" charset="0"/>
              </a:rPr>
              <a:t>Pepper and Pear Instructional Design, LLC</a:t>
            </a:r>
            <a:endParaRPr lang="en-US" sz="1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197988612"/>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2CB92E2-D05C-4527-B47D-33CBA97C8EE4}" type="slidenum">
              <a:rPr lang="en-US" smtClean="0"/>
              <a:t>‹#›</a:t>
            </a:fld>
            <a:endParaRPr lang="en-US"/>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8200" y="6176963"/>
            <a:ext cx="901587" cy="634921"/>
          </a:xfrm>
          <a:prstGeom prst="rect">
            <a:avLst/>
          </a:prstGeom>
        </p:spPr>
      </p:pic>
      <p:sp>
        <p:nvSpPr>
          <p:cNvPr id="10" name="TextBox 9"/>
          <p:cNvSpPr txBox="1"/>
          <p:nvPr userDrawn="1"/>
        </p:nvSpPr>
        <p:spPr>
          <a:xfrm>
            <a:off x="1663926" y="6308079"/>
            <a:ext cx="2002654" cy="461665"/>
          </a:xfrm>
          <a:prstGeom prst="rect">
            <a:avLst/>
          </a:prstGeom>
          <a:noFill/>
        </p:spPr>
        <p:txBody>
          <a:bodyPr wrap="square" rtlCol="0">
            <a:spAutoFit/>
          </a:bodyPr>
          <a:lstStyle/>
          <a:p>
            <a:r>
              <a:rPr lang="en-US" sz="1200" dirty="0" smtClean="0">
                <a:latin typeface="Arial" panose="020B0604020202020204" pitchFamily="34" charset="0"/>
                <a:cs typeface="Arial" panose="020B0604020202020204" pitchFamily="34" charset="0"/>
              </a:rPr>
              <a:t>Pepper and Pear Instructional Design, LLC</a:t>
            </a:r>
            <a:endParaRPr lang="en-US" sz="1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69277070"/>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2CB92E2-D05C-4527-B47D-33CBA97C8EE4}" type="slidenum">
              <a:rPr lang="en-US" smtClean="0"/>
              <a:t>‹#›</a:t>
            </a:fld>
            <a:endParaRPr lang="en-US"/>
          </a:p>
        </p:txBody>
      </p:sp>
      <p:pic>
        <p:nvPicPr>
          <p:cNvPr id="11" name="Picture 10"/>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8200" y="6176963"/>
            <a:ext cx="901587" cy="634921"/>
          </a:xfrm>
          <a:prstGeom prst="rect">
            <a:avLst/>
          </a:prstGeom>
        </p:spPr>
      </p:pic>
      <p:sp>
        <p:nvSpPr>
          <p:cNvPr id="12" name="TextBox 11"/>
          <p:cNvSpPr txBox="1"/>
          <p:nvPr userDrawn="1"/>
        </p:nvSpPr>
        <p:spPr>
          <a:xfrm>
            <a:off x="1663926" y="6308079"/>
            <a:ext cx="2002654" cy="461665"/>
          </a:xfrm>
          <a:prstGeom prst="rect">
            <a:avLst/>
          </a:prstGeom>
          <a:noFill/>
        </p:spPr>
        <p:txBody>
          <a:bodyPr wrap="square" rtlCol="0">
            <a:spAutoFit/>
          </a:bodyPr>
          <a:lstStyle/>
          <a:p>
            <a:r>
              <a:rPr lang="en-US" sz="1200" dirty="0" smtClean="0">
                <a:latin typeface="Arial" panose="020B0604020202020204" pitchFamily="34" charset="0"/>
                <a:cs typeface="Arial" panose="020B0604020202020204" pitchFamily="34" charset="0"/>
              </a:rPr>
              <a:t>Pepper and Pear Instructional Design, LLC</a:t>
            </a:r>
            <a:endParaRPr lang="en-US" sz="1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043660792"/>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2CB92E2-D05C-4527-B47D-33CBA97C8EE4}" type="slidenum">
              <a:rPr lang="en-US" smtClean="0"/>
              <a:t>‹#›</a:t>
            </a:fld>
            <a:endParaRPr lang="en-US"/>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8200" y="6176963"/>
            <a:ext cx="901587" cy="634921"/>
          </a:xfrm>
          <a:prstGeom prst="rect">
            <a:avLst/>
          </a:prstGeom>
        </p:spPr>
      </p:pic>
      <p:sp>
        <p:nvSpPr>
          <p:cNvPr id="8" name="TextBox 7"/>
          <p:cNvSpPr txBox="1"/>
          <p:nvPr userDrawn="1"/>
        </p:nvSpPr>
        <p:spPr>
          <a:xfrm>
            <a:off x="1663926" y="6308079"/>
            <a:ext cx="2002654" cy="461665"/>
          </a:xfrm>
          <a:prstGeom prst="rect">
            <a:avLst/>
          </a:prstGeom>
          <a:noFill/>
        </p:spPr>
        <p:txBody>
          <a:bodyPr wrap="square" rtlCol="0">
            <a:spAutoFit/>
          </a:bodyPr>
          <a:lstStyle/>
          <a:p>
            <a:r>
              <a:rPr lang="en-US" sz="1200" dirty="0" smtClean="0">
                <a:latin typeface="Arial" panose="020B0604020202020204" pitchFamily="34" charset="0"/>
                <a:cs typeface="Arial" panose="020B0604020202020204" pitchFamily="34" charset="0"/>
              </a:rPr>
              <a:t>Pepper and Pear Instructional Design, LLC</a:t>
            </a:r>
            <a:endParaRPr lang="en-US" sz="1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257378959"/>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2CB92E2-D05C-4527-B47D-33CBA97C8EE4}" type="slidenum">
              <a:rPr lang="en-US" smtClean="0"/>
              <a:t>‹#›</a:t>
            </a:fld>
            <a:endParaRPr lang="en-US"/>
          </a:p>
        </p:txBody>
      </p:sp>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8200" y="6176963"/>
            <a:ext cx="901587" cy="634921"/>
          </a:xfrm>
          <a:prstGeom prst="rect">
            <a:avLst/>
          </a:prstGeom>
        </p:spPr>
      </p:pic>
      <p:sp>
        <p:nvSpPr>
          <p:cNvPr id="7" name="TextBox 6"/>
          <p:cNvSpPr txBox="1"/>
          <p:nvPr userDrawn="1"/>
        </p:nvSpPr>
        <p:spPr>
          <a:xfrm>
            <a:off x="1663926" y="6308079"/>
            <a:ext cx="2002654" cy="461665"/>
          </a:xfrm>
          <a:prstGeom prst="rect">
            <a:avLst/>
          </a:prstGeom>
          <a:noFill/>
        </p:spPr>
        <p:txBody>
          <a:bodyPr wrap="square" rtlCol="0">
            <a:spAutoFit/>
          </a:bodyPr>
          <a:lstStyle/>
          <a:p>
            <a:r>
              <a:rPr lang="en-US" sz="1200" dirty="0" smtClean="0">
                <a:latin typeface="Arial" panose="020B0604020202020204" pitchFamily="34" charset="0"/>
                <a:cs typeface="Arial" panose="020B0604020202020204" pitchFamily="34" charset="0"/>
              </a:rPr>
              <a:t>Pepper and Pear Instructional Design, LLC</a:t>
            </a:r>
            <a:endParaRPr lang="en-US" sz="1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163304502"/>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2CB92E2-D05C-4527-B47D-33CBA97C8EE4}" type="slidenum">
              <a:rPr lang="en-US" smtClean="0"/>
              <a:t>‹#›</a:t>
            </a:fld>
            <a:endParaRPr lang="en-US"/>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8200" y="6176963"/>
            <a:ext cx="901587" cy="634921"/>
          </a:xfrm>
          <a:prstGeom prst="rect">
            <a:avLst/>
          </a:prstGeom>
        </p:spPr>
      </p:pic>
      <p:sp>
        <p:nvSpPr>
          <p:cNvPr id="10" name="TextBox 9"/>
          <p:cNvSpPr txBox="1"/>
          <p:nvPr userDrawn="1"/>
        </p:nvSpPr>
        <p:spPr>
          <a:xfrm>
            <a:off x="1663926" y="6308079"/>
            <a:ext cx="2002654" cy="461665"/>
          </a:xfrm>
          <a:prstGeom prst="rect">
            <a:avLst/>
          </a:prstGeom>
          <a:noFill/>
        </p:spPr>
        <p:txBody>
          <a:bodyPr wrap="square" rtlCol="0">
            <a:spAutoFit/>
          </a:bodyPr>
          <a:lstStyle/>
          <a:p>
            <a:r>
              <a:rPr lang="en-US" sz="1200" dirty="0" smtClean="0">
                <a:latin typeface="Arial" panose="020B0604020202020204" pitchFamily="34" charset="0"/>
                <a:cs typeface="Arial" panose="020B0604020202020204" pitchFamily="34" charset="0"/>
              </a:rPr>
              <a:t>Pepper and Pear Instructional Design, LLC</a:t>
            </a:r>
            <a:endParaRPr lang="en-US" sz="1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915454132"/>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2CB92E2-D05C-4527-B47D-33CBA97C8EE4}" type="slidenum">
              <a:rPr lang="en-US" smtClean="0"/>
              <a:t>‹#›</a:t>
            </a:fld>
            <a:endParaRPr lang="en-US"/>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8200" y="6176963"/>
            <a:ext cx="901587" cy="634921"/>
          </a:xfrm>
          <a:prstGeom prst="rect">
            <a:avLst/>
          </a:prstGeom>
        </p:spPr>
      </p:pic>
      <p:sp>
        <p:nvSpPr>
          <p:cNvPr id="10" name="TextBox 9"/>
          <p:cNvSpPr txBox="1"/>
          <p:nvPr userDrawn="1"/>
        </p:nvSpPr>
        <p:spPr>
          <a:xfrm>
            <a:off x="1663926" y="6308079"/>
            <a:ext cx="2002654" cy="461665"/>
          </a:xfrm>
          <a:prstGeom prst="rect">
            <a:avLst/>
          </a:prstGeom>
          <a:noFill/>
        </p:spPr>
        <p:txBody>
          <a:bodyPr wrap="square" rtlCol="0">
            <a:spAutoFit/>
          </a:bodyPr>
          <a:lstStyle/>
          <a:p>
            <a:r>
              <a:rPr lang="en-US" sz="1200" dirty="0" smtClean="0">
                <a:latin typeface="Arial" panose="020B0604020202020204" pitchFamily="34" charset="0"/>
                <a:cs typeface="Arial" panose="020B0604020202020204" pitchFamily="34" charset="0"/>
              </a:rPr>
              <a:t>Pepper and Pear Instructional Design, LLC</a:t>
            </a:r>
            <a:endParaRPr lang="en-US" sz="1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166043615"/>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2CB92E2-D05C-4527-B47D-33CBA97C8EE4}" type="slidenum">
              <a:rPr lang="en-US" smtClean="0"/>
              <a:t>‹#›</a:t>
            </a:fld>
            <a:endParaRPr lang="en-US"/>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8200" y="6176963"/>
            <a:ext cx="901587" cy="634921"/>
          </a:xfrm>
          <a:prstGeom prst="rect">
            <a:avLst/>
          </a:prstGeom>
        </p:spPr>
      </p:pic>
      <p:sp>
        <p:nvSpPr>
          <p:cNvPr id="9" name="TextBox 8"/>
          <p:cNvSpPr txBox="1"/>
          <p:nvPr userDrawn="1"/>
        </p:nvSpPr>
        <p:spPr>
          <a:xfrm>
            <a:off x="1663926" y="6308079"/>
            <a:ext cx="2002654" cy="461665"/>
          </a:xfrm>
          <a:prstGeom prst="rect">
            <a:avLst/>
          </a:prstGeom>
          <a:noFill/>
        </p:spPr>
        <p:txBody>
          <a:bodyPr wrap="square" rtlCol="0">
            <a:spAutoFit/>
          </a:bodyPr>
          <a:lstStyle/>
          <a:p>
            <a:r>
              <a:rPr lang="en-US" sz="1200" dirty="0" smtClean="0">
                <a:latin typeface="Arial" panose="020B0604020202020204" pitchFamily="34" charset="0"/>
                <a:cs typeface="Arial" panose="020B0604020202020204" pitchFamily="34" charset="0"/>
              </a:rPr>
              <a:t>Pepper and Pear Instructional Design, LLC</a:t>
            </a:r>
            <a:endParaRPr lang="en-US" sz="1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277668829"/>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2CB92E2-D05C-4527-B47D-33CBA97C8EE4}" type="slidenum">
              <a:rPr lang="en-US" smtClean="0"/>
              <a:t>‹#›</a:t>
            </a:fld>
            <a:endParaRPr lang="en-US"/>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8200" y="6176963"/>
            <a:ext cx="901587" cy="634921"/>
          </a:xfrm>
          <a:prstGeom prst="rect">
            <a:avLst/>
          </a:prstGeom>
        </p:spPr>
      </p:pic>
      <p:sp>
        <p:nvSpPr>
          <p:cNvPr id="9" name="TextBox 8"/>
          <p:cNvSpPr txBox="1"/>
          <p:nvPr userDrawn="1"/>
        </p:nvSpPr>
        <p:spPr>
          <a:xfrm>
            <a:off x="1663926" y="6308079"/>
            <a:ext cx="2002654" cy="461665"/>
          </a:xfrm>
          <a:prstGeom prst="rect">
            <a:avLst/>
          </a:prstGeom>
          <a:noFill/>
        </p:spPr>
        <p:txBody>
          <a:bodyPr wrap="square" rtlCol="0">
            <a:spAutoFit/>
          </a:bodyPr>
          <a:lstStyle/>
          <a:p>
            <a:r>
              <a:rPr lang="en-US" sz="1200" dirty="0" smtClean="0">
                <a:latin typeface="Arial" panose="020B0604020202020204" pitchFamily="34" charset="0"/>
                <a:cs typeface="Arial" panose="020B0604020202020204" pitchFamily="34" charset="0"/>
              </a:rPr>
              <a:t>Pepper and Pear Instructional Design, LLC</a:t>
            </a:r>
            <a:endParaRPr lang="en-US" sz="1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977866098"/>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4">
            <a:alpha val="1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latin typeface="Arial" panose="020B0604020202020204" pitchFamily="34" charset="0"/>
                <a:cs typeface="Arial" panose="020B0604020202020204" pitchFamily="34" charset="0"/>
              </a:defRPr>
            </a:lvl1pPr>
          </a:lstStyle>
          <a:p>
            <a:fld id="{A0C1C804-97D1-4557-A9FD-662D7F9803B5}" type="datetimeFigureOut">
              <a:rPr lang="en-US" smtClean="0"/>
              <a:pPr/>
              <a:t>7/21/2020</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latin typeface="Arial" panose="020B0604020202020204" pitchFamily="34" charset="0"/>
                <a:cs typeface="Arial" panose="020B0604020202020204" pitchFamily="34" charset="0"/>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latin typeface="Arial" panose="020B0604020202020204" pitchFamily="34" charset="0"/>
                <a:cs typeface="Arial" panose="020B0604020202020204" pitchFamily="34" charset="0"/>
              </a:defRPr>
            </a:lvl1pPr>
          </a:lstStyle>
          <a:p>
            <a:fld id="{F2CB92E2-D05C-4527-B47D-33CBA97C8EE4}" type="slidenum">
              <a:rPr lang="en-US" smtClean="0"/>
              <a:pPr/>
              <a:t>‹#›</a:t>
            </a:fld>
            <a:endParaRPr lang="en-US"/>
          </a:p>
        </p:txBody>
      </p:sp>
      <p:sp>
        <p:nvSpPr>
          <p:cNvPr id="7" name="Rectangle 6"/>
          <p:cNvSpPr/>
          <p:nvPr userDrawn="1"/>
        </p:nvSpPr>
        <p:spPr>
          <a:xfrm>
            <a:off x="0" y="0"/>
            <a:ext cx="12192000" cy="6858000"/>
          </a:xfrm>
          <a:prstGeom prst="rect">
            <a:avLst/>
          </a:prstGeom>
          <a:noFill/>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5850438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jpg"/></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9.xml"/><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9.xml"/><Relationship Id="rId5" Type="http://schemas.openxmlformats.org/officeDocument/2006/relationships/image" Target="../media/image11.png"/><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8.xml"/><Relationship Id="rId5" Type="http://schemas.openxmlformats.org/officeDocument/2006/relationships/image" Target="../media/image15.png"/><Relationship Id="rId4" Type="http://schemas.openxmlformats.org/officeDocument/2006/relationships/image" Target="../media/image14.png"/></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8.xml"/><Relationship Id="rId1" Type="http://schemas.openxmlformats.org/officeDocument/2006/relationships/slideLayout" Target="../slideLayouts/slideLayout8.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9.xml"/><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hyperlink" Target="mailto:boyelynn@comcast.net" TargetMode="External"/><Relationship Id="rId5" Type="http://schemas.openxmlformats.org/officeDocument/2006/relationships/hyperlink" Target="mailto:sboye-lynn@sandiaprep.org" TargetMode="External"/><Relationship Id="rId4" Type="http://schemas.openxmlformats.org/officeDocument/2006/relationships/image" Target="../media/image3.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122844" y="1122363"/>
            <a:ext cx="5545156" cy="2387600"/>
          </a:xfrm>
        </p:spPr>
        <p:txBody>
          <a:bodyPr anchor="t">
            <a:normAutofit/>
          </a:bodyPr>
          <a:lstStyle/>
          <a:p>
            <a:pPr algn="l"/>
            <a:r>
              <a:rPr lang="en-US" sz="4800" dirty="0" smtClean="0"/>
              <a:t>Pepper and Pear Instructional Design</a:t>
            </a:r>
            <a:endParaRPr lang="en-US" sz="4800" dirty="0"/>
          </a:p>
        </p:txBody>
      </p:sp>
      <p:sp>
        <p:nvSpPr>
          <p:cNvPr id="3" name="Subtitle 2"/>
          <p:cNvSpPr>
            <a:spLocks noGrp="1"/>
          </p:cNvSpPr>
          <p:nvPr>
            <p:ph type="subTitle" idx="1"/>
          </p:nvPr>
        </p:nvSpPr>
        <p:spPr>
          <a:xfrm>
            <a:off x="6696635" y="3048607"/>
            <a:ext cx="4742330" cy="2554316"/>
          </a:xfrm>
        </p:spPr>
        <p:txBody>
          <a:bodyPr>
            <a:normAutofit/>
          </a:bodyPr>
          <a:lstStyle/>
          <a:p>
            <a:pPr algn="l"/>
            <a:r>
              <a:rPr lang="en-US" sz="4400" dirty="0" err="1" smtClean="0">
                <a:solidFill>
                  <a:schemeClr val="tx2"/>
                </a:solidFill>
              </a:rPr>
              <a:t>Ack</a:t>
            </a:r>
            <a:r>
              <a:rPr lang="en-US" sz="4400" dirty="0" smtClean="0">
                <a:solidFill>
                  <a:schemeClr val="tx2"/>
                </a:solidFill>
              </a:rPr>
              <a:t>!</a:t>
            </a:r>
            <a:endParaRPr lang="en-US" sz="3600" dirty="0"/>
          </a:p>
          <a:p>
            <a:pPr algn="l"/>
            <a:endParaRPr lang="en-US" sz="1800" dirty="0" smtClean="0"/>
          </a:p>
          <a:p>
            <a:pPr algn="l"/>
            <a:endParaRPr lang="en-US" sz="1800" dirty="0"/>
          </a:p>
          <a:p>
            <a:pPr algn="l"/>
            <a:r>
              <a:rPr lang="en-US" sz="1800" b="1" dirty="0" smtClean="0">
                <a:solidFill>
                  <a:schemeClr val="tx2"/>
                </a:solidFill>
              </a:rPr>
              <a:t>With Susan Boye-Lynn</a:t>
            </a:r>
            <a:endParaRPr lang="en-US" sz="1800" b="1" dirty="0">
              <a:solidFill>
                <a:schemeClr val="tx2"/>
              </a:solidFill>
            </a:endParaRPr>
          </a:p>
        </p:txBody>
      </p:sp>
      <p:pic>
        <p:nvPicPr>
          <p:cNvPr id="4" name="Picture 3"/>
          <p:cNvPicPr>
            <a:picLocks noChangeAspect="1"/>
          </p:cNvPicPr>
          <p:nvPr/>
        </p:nvPicPr>
        <p:blipFill rotWithShape="1">
          <a:blip r:embed="rId3">
            <a:extLst>
              <a:ext uri="{28A0092B-C50C-407E-A947-70E740481C1C}">
                <a14:useLocalDpi xmlns:a14="http://schemas.microsoft.com/office/drawing/2010/main" val="0"/>
              </a:ext>
            </a:extLst>
          </a:blip>
          <a:srcRect l="22819" t="786" r="19363" b="5265"/>
          <a:stretch/>
        </p:blipFill>
        <p:spPr>
          <a:xfrm>
            <a:off x="612648" y="1122363"/>
            <a:ext cx="5815584" cy="4480560"/>
          </a:xfrm>
          <a:prstGeom prst="rect">
            <a:avLst/>
          </a:prstGeom>
        </p:spPr>
      </p:pic>
      <p:sp>
        <p:nvSpPr>
          <p:cNvPr id="5" name="TextBox 4"/>
          <p:cNvSpPr txBox="1"/>
          <p:nvPr/>
        </p:nvSpPr>
        <p:spPr>
          <a:xfrm>
            <a:off x="750218" y="5602923"/>
            <a:ext cx="8939882" cy="1200329"/>
          </a:xfrm>
          <a:prstGeom prst="rect">
            <a:avLst/>
          </a:prstGeom>
          <a:noFill/>
        </p:spPr>
        <p:txBody>
          <a:bodyPr wrap="square" rtlCol="0">
            <a:spAutoFit/>
          </a:bodyPr>
          <a:lstStyle/>
          <a:p>
            <a:r>
              <a:rPr lang="en-US" b="1" dirty="0" smtClean="0">
                <a:latin typeface="Arial" panose="020B0604020202020204" pitchFamily="34" charset="0"/>
                <a:cs typeface="Arial" panose="020B0604020202020204" pitchFamily="34" charset="0"/>
              </a:rPr>
              <a:t>Session Notes:</a:t>
            </a:r>
          </a:p>
          <a:p>
            <a:r>
              <a:rPr lang="en-US" dirty="0" smtClean="0">
                <a:latin typeface="Arial" panose="020B0604020202020204" pitchFamily="34" charset="0"/>
                <a:cs typeface="Arial" panose="020B0604020202020204" pitchFamily="34" charset="0"/>
              </a:rPr>
              <a:t>Please keep your mic muted when not speaking</a:t>
            </a:r>
          </a:p>
          <a:p>
            <a:r>
              <a:rPr lang="en-US" dirty="0" smtClean="0">
                <a:latin typeface="Arial" panose="020B0604020202020204" pitchFamily="34" charset="0"/>
                <a:cs typeface="Arial" panose="020B0604020202020204" pitchFamily="34" charset="0"/>
              </a:rPr>
              <a:t>Please open the Participant and Chat windows – use the to raise a question </a:t>
            </a:r>
          </a:p>
          <a:p>
            <a:r>
              <a:rPr lang="en-US" dirty="0" smtClean="0">
                <a:latin typeface="Arial" panose="020B0604020202020204" pitchFamily="34" charset="0"/>
                <a:cs typeface="Arial" panose="020B0604020202020204" pitchFamily="34" charset="0"/>
              </a:rPr>
              <a:t>Be aware that this session is being recorded  </a:t>
            </a:r>
            <a:endParaRPr lang="en-US" dirty="0">
              <a:latin typeface="Arial" panose="020B0604020202020204" pitchFamily="34" charset="0"/>
              <a:cs typeface="Arial" panose="020B0604020202020204" pitchFamily="34" charset="0"/>
            </a:endParaRPr>
          </a:p>
        </p:txBody>
      </p:sp>
      <p:pic>
        <p:nvPicPr>
          <p:cNvPr id="6" name="Picture 5"/>
          <p:cNvPicPr>
            <a:picLocks noChangeAspect="1"/>
          </p:cNvPicPr>
          <p:nvPr/>
        </p:nvPicPr>
        <p:blipFill rotWithShape="1">
          <a:blip r:embed="rId4">
            <a:extLst>
              <a:ext uri="{28A0092B-C50C-407E-A947-70E740481C1C}">
                <a14:useLocalDpi xmlns:a14="http://schemas.microsoft.com/office/drawing/2010/main" val="0"/>
              </a:ext>
            </a:extLst>
          </a:blip>
          <a:srcRect l="12589" t="6642" r="7471"/>
          <a:stretch/>
        </p:blipFill>
        <p:spPr>
          <a:xfrm>
            <a:off x="9355823" y="3786001"/>
            <a:ext cx="2083142" cy="1836736"/>
          </a:xfrm>
          <a:prstGeom prst="rect">
            <a:avLst/>
          </a:prstGeom>
        </p:spPr>
      </p:pic>
      <p:sp>
        <p:nvSpPr>
          <p:cNvPr id="7" name="Rectangle 6"/>
          <p:cNvSpPr/>
          <p:nvPr/>
        </p:nvSpPr>
        <p:spPr>
          <a:xfrm>
            <a:off x="0" y="0"/>
            <a:ext cx="12192000" cy="6858000"/>
          </a:xfrm>
          <a:prstGeom prst="rect">
            <a:avLst/>
          </a:prstGeom>
          <a:noFill/>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p:cNvPicPr>
            <a:picLocks noChangeAspect="1"/>
          </p:cNvPicPr>
          <p:nvPr/>
        </p:nvPicPr>
        <p:blipFill rotWithShape="1">
          <a:blip r:embed="rId5" cstate="print">
            <a:extLst>
              <a:ext uri="{28A0092B-C50C-407E-A947-70E740481C1C}">
                <a14:useLocalDpi xmlns:a14="http://schemas.microsoft.com/office/drawing/2010/main" val="0"/>
              </a:ext>
            </a:extLst>
          </a:blip>
          <a:srcRect l="29063" t="14259" r="28750" b="14444"/>
          <a:stretch/>
        </p:blipFill>
        <p:spPr>
          <a:xfrm>
            <a:off x="6611112" y="6235700"/>
            <a:ext cx="211083" cy="200659"/>
          </a:xfrm>
          <a:prstGeom prst="rect">
            <a:avLst/>
          </a:prstGeom>
        </p:spPr>
      </p:pic>
    </p:spTree>
    <p:extLst>
      <p:ext uri="{BB962C8B-B14F-4D97-AF65-F5344CB8AC3E}">
        <p14:creationId xmlns:p14="http://schemas.microsoft.com/office/powerpoint/2010/main" val="31928969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wipe(left)">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wipe(left)">
                                      <p:cBhvr>
                                        <p:cTn id="12" dur="5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wipe(left)">
                                      <p:cBhvr>
                                        <p:cTn id="17" dur="500"/>
                                        <p:tgtEl>
                                          <p:spTgt spid="5">
                                            <p:txEl>
                                              <p:pRg st="2" end="2"/>
                                            </p:txEl>
                                          </p:spTgt>
                                        </p:tgtEl>
                                      </p:cBhvr>
                                    </p:animEffect>
                                  </p:childTnLst>
                                </p:cTn>
                              </p:par>
                              <p:par>
                                <p:cTn id="18" presetID="1" presetClass="entr" presetSubtype="0" fill="hold" nodeType="withEffect">
                                  <p:stCondLst>
                                    <p:cond delay="450"/>
                                  </p:stCondLst>
                                  <p:childTnLst>
                                    <p:set>
                                      <p:cBhvr>
                                        <p:cTn id="19" dur="1" fill="hold">
                                          <p:stCondLst>
                                            <p:cond delay="0"/>
                                          </p:stCondLst>
                                        </p:cTn>
                                        <p:tgtEl>
                                          <p:spTgt spid="8"/>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22" presetClass="entr" presetSubtype="8" fill="hold" grpId="0" nodeType="clickEffect">
                                  <p:stCondLst>
                                    <p:cond delay="0"/>
                                  </p:stCondLst>
                                  <p:childTnLst>
                                    <p:set>
                                      <p:cBhvr>
                                        <p:cTn id="23" dur="1" fill="hold">
                                          <p:stCondLst>
                                            <p:cond delay="0"/>
                                          </p:stCondLst>
                                        </p:cTn>
                                        <p:tgtEl>
                                          <p:spTgt spid="5">
                                            <p:txEl>
                                              <p:pRg st="3" end="3"/>
                                            </p:txEl>
                                          </p:spTgt>
                                        </p:tgtEl>
                                        <p:attrNameLst>
                                          <p:attrName>style.visibility</p:attrName>
                                        </p:attrNameLst>
                                      </p:cBhvr>
                                      <p:to>
                                        <p:strVal val="visible"/>
                                      </p:to>
                                    </p:set>
                                    <p:animEffect transition="in" filter="wipe(left)">
                                      <p:cBhvr>
                                        <p:cTn id="24" dur="500"/>
                                        <p:tgtEl>
                                          <p:spTgt spid="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chemeClr val="tx2"/>
                </a:solidFill>
              </a:rPr>
              <a:t>Where has the summer gone?  </a:t>
            </a:r>
            <a:r>
              <a:rPr lang="en-US" dirty="0" smtClean="0">
                <a:solidFill>
                  <a:schemeClr val="tx2"/>
                </a:solidFill>
              </a:rPr>
              <a:t/>
            </a:r>
            <a:br>
              <a:rPr lang="en-US" dirty="0" smtClean="0">
                <a:solidFill>
                  <a:schemeClr val="tx2"/>
                </a:solidFill>
              </a:rPr>
            </a:br>
            <a:r>
              <a:rPr lang="en-US" dirty="0" smtClean="0">
                <a:solidFill>
                  <a:schemeClr val="tx2"/>
                </a:solidFill>
              </a:rPr>
              <a:t>Where </a:t>
            </a:r>
            <a:r>
              <a:rPr lang="en-US" dirty="0">
                <a:solidFill>
                  <a:schemeClr val="tx2"/>
                </a:solidFill>
              </a:rPr>
              <a:t>are you now?</a:t>
            </a:r>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132365" y="2053545"/>
            <a:ext cx="5927270" cy="3951514"/>
          </a:xfrm>
          <a:prstGeom prst="rect">
            <a:avLst/>
          </a:prstGeom>
          <a:ln w="28575">
            <a:solidFill>
              <a:schemeClr val="tx2"/>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265822862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839788" y="457200"/>
            <a:ext cx="7563983" cy="1600200"/>
          </a:xfrm>
        </p:spPr>
        <p:txBody>
          <a:bodyPr anchor="ctr">
            <a:normAutofit/>
          </a:bodyPr>
          <a:lstStyle/>
          <a:p>
            <a:r>
              <a:rPr lang="en-US" sz="4000" dirty="0" err="1" smtClean="0">
                <a:solidFill>
                  <a:schemeClr val="tx2"/>
                </a:solidFill>
              </a:rPr>
              <a:t>Ack</a:t>
            </a:r>
            <a:r>
              <a:rPr lang="en-US" sz="4000" dirty="0" smtClean="0">
                <a:solidFill>
                  <a:schemeClr val="tx2"/>
                </a:solidFill>
              </a:rPr>
              <a:t>!   Topics for Troubleshooting</a:t>
            </a:r>
            <a:endParaRPr lang="en-US" sz="4000" dirty="0">
              <a:solidFill>
                <a:schemeClr val="tx2"/>
              </a:solidFill>
            </a:endParaRPr>
          </a:p>
        </p:txBody>
      </p:sp>
      <p:sp>
        <p:nvSpPr>
          <p:cNvPr id="6" name="Text Placeholder 5"/>
          <p:cNvSpPr>
            <a:spLocks noGrp="1"/>
          </p:cNvSpPr>
          <p:nvPr>
            <p:ph type="body" sz="half" idx="2"/>
          </p:nvPr>
        </p:nvSpPr>
        <p:spPr>
          <a:xfrm>
            <a:off x="839788" y="2057400"/>
            <a:ext cx="4309155" cy="3811588"/>
          </a:xfrm>
        </p:spPr>
        <p:txBody>
          <a:bodyPr>
            <a:normAutofit/>
          </a:bodyPr>
          <a:lstStyle/>
          <a:p>
            <a:pPr marL="285750" indent="-285750">
              <a:buClr>
                <a:schemeClr val="tx2"/>
              </a:buClr>
              <a:buFont typeface="Wingdings" panose="05000000000000000000" pitchFamily="2" charset="2"/>
              <a:buChar char="v"/>
            </a:pPr>
            <a:r>
              <a:rPr lang="en-US" sz="2000" dirty="0" smtClean="0"/>
              <a:t>Presentation Back-end</a:t>
            </a:r>
          </a:p>
          <a:p>
            <a:pPr marL="285750" indent="-285750">
              <a:buClr>
                <a:schemeClr val="tx2"/>
              </a:buClr>
              <a:buFont typeface="Wingdings" panose="05000000000000000000" pitchFamily="2" charset="2"/>
              <a:buChar char="v"/>
            </a:pPr>
            <a:r>
              <a:rPr lang="en-US" sz="2000" dirty="0" smtClean="0"/>
              <a:t>Prep Toolkit File Structure</a:t>
            </a:r>
          </a:p>
          <a:p>
            <a:pPr marL="285750" indent="-285750">
              <a:buClr>
                <a:schemeClr val="tx2"/>
              </a:buClr>
              <a:buFont typeface="Wingdings" panose="05000000000000000000" pitchFamily="2" charset="2"/>
              <a:buChar char="v"/>
            </a:pPr>
            <a:r>
              <a:rPr lang="en-US" sz="2000" dirty="0" smtClean="0"/>
              <a:t>Filing in Drive</a:t>
            </a:r>
          </a:p>
          <a:p>
            <a:pPr marL="285750" indent="-285750">
              <a:buClr>
                <a:schemeClr val="tx2"/>
              </a:buClr>
              <a:buFont typeface="Wingdings" panose="05000000000000000000" pitchFamily="2" charset="2"/>
              <a:buChar char="v"/>
            </a:pPr>
            <a:r>
              <a:rPr lang="en-US" sz="2000" dirty="0" smtClean="0"/>
              <a:t>Google Forms &amp; Sheets</a:t>
            </a:r>
          </a:p>
          <a:p>
            <a:pPr marL="285750" indent="-285750">
              <a:buClr>
                <a:schemeClr val="tx2"/>
              </a:buClr>
              <a:buFont typeface="Wingdings" panose="05000000000000000000" pitchFamily="2" charset="2"/>
              <a:buChar char="v"/>
            </a:pPr>
            <a:r>
              <a:rPr lang="en-US" sz="2000" dirty="0" smtClean="0"/>
              <a:t>Zoom Questions</a:t>
            </a:r>
          </a:p>
          <a:p>
            <a:pPr marL="285750" indent="-285750">
              <a:buClr>
                <a:schemeClr val="tx2"/>
              </a:buClr>
              <a:buFont typeface="Wingdings" panose="05000000000000000000" pitchFamily="2" charset="2"/>
              <a:buChar char="v"/>
            </a:pPr>
            <a:r>
              <a:rPr lang="en-US" sz="2000" dirty="0" smtClean="0"/>
              <a:t>Homepage Recommendation</a:t>
            </a:r>
          </a:p>
          <a:p>
            <a:endParaRPr lang="en-US" sz="2000" dirty="0"/>
          </a:p>
        </p:txBody>
      </p:sp>
      <p:pic>
        <p:nvPicPr>
          <p:cNvPr id="5" name="Content Placeholder 4"/>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6411686" y="1884943"/>
            <a:ext cx="4783682" cy="3963978"/>
          </a:xfrm>
          <a:ln w="28575">
            <a:solidFill>
              <a:schemeClr val="tx2"/>
            </a:solidFill>
          </a:ln>
        </p:spPr>
      </p:pic>
    </p:spTree>
    <p:extLst>
      <p:ext uri="{BB962C8B-B14F-4D97-AF65-F5344CB8AC3E}">
        <p14:creationId xmlns:p14="http://schemas.microsoft.com/office/powerpoint/2010/main" val="11503480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wipe(left)">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6">
                                            <p:txEl>
                                              <p:pRg st="1" end="1"/>
                                            </p:txEl>
                                          </p:spTgt>
                                        </p:tgtEl>
                                        <p:attrNameLst>
                                          <p:attrName>style.visibility</p:attrName>
                                        </p:attrNameLst>
                                      </p:cBhvr>
                                      <p:to>
                                        <p:strVal val="visible"/>
                                      </p:to>
                                    </p:set>
                                    <p:animEffect transition="in" filter="wipe(left)">
                                      <p:cBhvr>
                                        <p:cTn id="12" dur="500"/>
                                        <p:tgtEl>
                                          <p:spTgt spid="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6">
                                            <p:txEl>
                                              <p:pRg st="2" end="2"/>
                                            </p:txEl>
                                          </p:spTgt>
                                        </p:tgtEl>
                                        <p:attrNameLst>
                                          <p:attrName>style.visibility</p:attrName>
                                        </p:attrNameLst>
                                      </p:cBhvr>
                                      <p:to>
                                        <p:strVal val="visible"/>
                                      </p:to>
                                    </p:set>
                                    <p:animEffect transition="in" filter="wipe(left)">
                                      <p:cBhvr>
                                        <p:cTn id="17" dur="500"/>
                                        <p:tgtEl>
                                          <p:spTgt spid="6">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6">
                                            <p:txEl>
                                              <p:pRg st="3" end="3"/>
                                            </p:txEl>
                                          </p:spTgt>
                                        </p:tgtEl>
                                        <p:attrNameLst>
                                          <p:attrName>style.visibility</p:attrName>
                                        </p:attrNameLst>
                                      </p:cBhvr>
                                      <p:to>
                                        <p:strVal val="visible"/>
                                      </p:to>
                                    </p:set>
                                    <p:animEffect transition="in" filter="wipe(left)">
                                      <p:cBhvr>
                                        <p:cTn id="22" dur="500"/>
                                        <p:tgtEl>
                                          <p:spTgt spid="6">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6">
                                            <p:txEl>
                                              <p:pRg st="4" end="4"/>
                                            </p:txEl>
                                          </p:spTgt>
                                        </p:tgtEl>
                                        <p:attrNameLst>
                                          <p:attrName>style.visibility</p:attrName>
                                        </p:attrNameLst>
                                      </p:cBhvr>
                                      <p:to>
                                        <p:strVal val="visible"/>
                                      </p:to>
                                    </p:set>
                                    <p:animEffect transition="in" filter="wipe(left)">
                                      <p:cBhvr>
                                        <p:cTn id="27" dur="500"/>
                                        <p:tgtEl>
                                          <p:spTgt spid="6">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6">
                                            <p:txEl>
                                              <p:pRg st="5" end="5"/>
                                            </p:txEl>
                                          </p:spTgt>
                                        </p:tgtEl>
                                        <p:attrNameLst>
                                          <p:attrName>style.visibility</p:attrName>
                                        </p:attrNameLst>
                                      </p:cBhvr>
                                      <p:to>
                                        <p:strVal val="visible"/>
                                      </p:to>
                                    </p:set>
                                    <p:animEffect transition="in" filter="wipe(left)">
                                      <p:cBhvr>
                                        <p:cTn id="32" dur="500"/>
                                        <p:tgtEl>
                                          <p:spTgt spid="6">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a:blip r:embed="rId3"/>
          <a:stretch>
            <a:fillRect/>
          </a:stretch>
        </p:blipFill>
        <p:spPr>
          <a:xfrm>
            <a:off x="1092577" y="1061356"/>
            <a:ext cx="10006846" cy="5052263"/>
          </a:xfrm>
          <a:prstGeom prst="rect">
            <a:avLst/>
          </a:prstGeom>
          <a:ln w="28575">
            <a:solidFill>
              <a:schemeClr val="tx2"/>
            </a:solidFill>
          </a:ln>
        </p:spPr>
      </p:pic>
      <p:sp>
        <p:nvSpPr>
          <p:cNvPr id="2" name="Title 1"/>
          <p:cNvSpPr>
            <a:spLocks noGrp="1"/>
          </p:cNvSpPr>
          <p:nvPr>
            <p:ph type="title"/>
          </p:nvPr>
        </p:nvSpPr>
        <p:spPr>
          <a:xfrm>
            <a:off x="839788" y="457200"/>
            <a:ext cx="7193869" cy="1600200"/>
          </a:xfrm>
        </p:spPr>
        <p:txBody>
          <a:bodyPr anchor="t">
            <a:normAutofit/>
          </a:bodyPr>
          <a:lstStyle/>
          <a:p>
            <a:r>
              <a:rPr lang="en-US" sz="4000" dirty="0" smtClean="0">
                <a:solidFill>
                  <a:schemeClr val="tx2"/>
                </a:solidFill>
              </a:rPr>
              <a:t>Presentation Back-end</a:t>
            </a:r>
            <a:endParaRPr lang="en-US" sz="4000" dirty="0">
              <a:solidFill>
                <a:schemeClr val="tx2"/>
              </a:solidFill>
            </a:endParaRPr>
          </a:p>
        </p:txBody>
      </p:sp>
      <p:pic>
        <p:nvPicPr>
          <p:cNvPr id="4" name="Picture 3"/>
          <p:cNvPicPr>
            <a:picLocks noChangeAspect="1"/>
          </p:cNvPicPr>
          <p:nvPr/>
        </p:nvPicPr>
        <p:blipFill>
          <a:blip r:embed="rId4"/>
          <a:stretch>
            <a:fillRect/>
          </a:stretch>
        </p:blipFill>
        <p:spPr>
          <a:xfrm>
            <a:off x="1583872" y="1061357"/>
            <a:ext cx="9024257" cy="5052263"/>
          </a:xfrm>
          <a:prstGeom prst="rect">
            <a:avLst/>
          </a:prstGeom>
          <a:ln w="28575">
            <a:solidFill>
              <a:schemeClr val="tx2"/>
            </a:solidFill>
          </a:ln>
          <a:effectLst>
            <a:outerShdw blurRad="50800" dist="38100" dir="2700000" algn="tl" rotWithShape="0">
              <a:prstClr val="black">
                <a:alpha val="40000"/>
              </a:prstClr>
            </a:outerShdw>
          </a:effectLst>
        </p:spPr>
      </p:pic>
      <p:sp>
        <p:nvSpPr>
          <p:cNvPr id="6" name="Rectangle 5"/>
          <p:cNvSpPr/>
          <p:nvPr/>
        </p:nvSpPr>
        <p:spPr>
          <a:xfrm>
            <a:off x="3352800" y="1807029"/>
            <a:ext cx="2111829" cy="2819400"/>
          </a:xfrm>
          <a:prstGeom prst="rect">
            <a:avLst/>
          </a:prstGeom>
          <a:no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5540828" y="1807029"/>
            <a:ext cx="1066801" cy="642257"/>
          </a:xfrm>
          <a:prstGeom prst="rect">
            <a:avLst/>
          </a:prstGeom>
          <a:no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6683828" y="1817915"/>
            <a:ext cx="1651604" cy="3145971"/>
          </a:xfrm>
          <a:prstGeom prst="rect">
            <a:avLst/>
          </a:prstGeom>
          <a:no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a:off x="8411632" y="1807028"/>
            <a:ext cx="1853598" cy="3156857"/>
          </a:xfrm>
          <a:prstGeom prst="rect">
            <a:avLst/>
          </a:prstGeom>
          <a:no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76590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500"/>
                                        <p:tgtEl>
                                          <p:spTgt spid="11"/>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fade">
                                      <p:cBhvr>
                                        <p:cTn id="15" dur="500"/>
                                        <p:tgtEl>
                                          <p:spTgt spid="12"/>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fade">
                                      <p:cBhvr>
                                        <p:cTn id="19" dur="500"/>
                                        <p:tgtEl>
                                          <p:spTgt spid="13"/>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fade">
                                      <p:cBhvr>
                                        <p:cTn id="24" dur="500"/>
                                        <p:tgtEl>
                                          <p:spTgt spid="9"/>
                                        </p:tgtEl>
                                      </p:cBhvr>
                                    </p:animEffect>
                                  </p:childTnLst>
                                </p:cTn>
                              </p:par>
                              <p:par>
                                <p:cTn id="25" presetID="10" presetClass="exit" presetSubtype="0" fill="hold" nodeType="withEffect">
                                  <p:stCondLst>
                                    <p:cond delay="0"/>
                                  </p:stCondLst>
                                  <p:childTnLst>
                                    <p:animEffect transition="out" filter="fade">
                                      <p:cBhvr>
                                        <p:cTn id="26" dur="500"/>
                                        <p:tgtEl>
                                          <p:spTgt spid="4"/>
                                        </p:tgtEl>
                                      </p:cBhvr>
                                    </p:animEffect>
                                    <p:set>
                                      <p:cBhvr>
                                        <p:cTn id="27" dur="1" fill="hold">
                                          <p:stCondLst>
                                            <p:cond delay="499"/>
                                          </p:stCondLst>
                                        </p:cTn>
                                        <p:tgtEl>
                                          <p:spTgt spid="4"/>
                                        </p:tgtEl>
                                        <p:attrNameLst>
                                          <p:attrName>style.visibility</p:attrName>
                                        </p:attrNameLst>
                                      </p:cBhvr>
                                      <p:to>
                                        <p:strVal val="hidden"/>
                                      </p:to>
                                    </p:set>
                                  </p:childTnLst>
                                </p:cTn>
                              </p:par>
                              <p:par>
                                <p:cTn id="28" presetID="10" presetClass="exit" presetSubtype="0" fill="hold" grpId="1" nodeType="withEffect">
                                  <p:stCondLst>
                                    <p:cond delay="0"/>
                                  </p:stCondLst>
                                  <p:childTnLst>
                                    <p:animEffect transition="out" filter="fade">
                                      <p:cBhvr>
                                        <p:cTn id="29" dur="500"/>
                                        <p:tgtEl>
                                          <p:spTgt spid="6"/>
                                        </p:tgtEl>
                                      </p:cBhvr>
                                    </p:animEffect>
                                    <p:set>
                                      <p:cBhvr>
                                        <p:cTn id="30" dur="1" fill="hold">
                                          <p:stCondLst>
                                            <p:cond delay="499"/>
                                          </p:stCondLst>
                                        </p:cTn>
                                        <p:tgtEl>
                                          <p:spTgt spid="6"/>
                                        </p:tgtEl>
                                        <p:attrNameLst>
                                          <p:attrName>style.visibility</p:attrName>
                                        </p:attrNameLst>
                                      </p:cBhvr>
                                      <p:to>
                                        <p:strVal val="hidden"/>
                                      </p:to>
                                    </p:set>
                                  </p:childTnLst>
                                </p:cTn>
                              </p:par>
                              <p:par>
                                <p:cTn id="31" presetID="10" presetClass="exit" presetSubtype="0" fill="hold" grpId="1" nodeType="withEffect">
                                  <p:stCondLst>
                                    <p:cond delay="0"/>
                                  </p:stCondLst>
                                  <p:childTnLst>
                                    <p:animEffect transition="out" filter="fade">
                                      <p:cBhvr>
                                        <p:cTn id="32" dur="500"/>
                                        <p:tgtEl>
                                          <p:spTgt spid="11"/>
                                        </p:tgtEl>
                                      </p:cBhvr>
                                    </p:animEffect>
                                    <p:set>
                                      <p:cBhvr>
                                        <p:cTn id="33" dur="1" fill="hold">
                                          <p:stCondLst>
                                            <p:cond delay="499"/>
                                          </p:stCondLst>
                                        </p:cTn>
                                        <p:tgtEl>
                                          <p:spTgt spid="11"/>
                                        </p:tgtEl>
                                        <p:attrNameLst>
                                          <p:attrName>style.visibility</p:attrName>
                                        </p:attrNameLst>
                                      </p:cBhvr>
                                      <p:to>
                                        <p:strVal val="hidden"/>
                                      </p:to>
                                    </p:set>
                                  </p:childTnLst>
                                </p:cTn>
                              </p:par>
                              <p:par>
                                <p:cTn id="34" presetID="10" presetClass="exit" presetSubtype="0" fill="hold" grpId="1" nodeType="withEffect">
                                  <p:stCondLst>
                                    <p:cond delay="0"/>
                                  </p:stCondLst>
                                  <p:childTnLst>
                                    <p:animEffect transition="out" filter="fade">
                                      <p:cBhvr>
                                        <p:cTn id="35" dur="500"/>
                                        <p:tgtEl>
                                          <p:spTgt spid="12"/>
                                        </p:tgtEl>
                                      </p:cBhvr>
                                    </p:animEffect>
                                    <p:set>
                                      <p:cBhvr>
                                        <p:cTn id="36" dur="1" fill="hold">
                                          <p:stCondLst>
                                            <p:cond delay="499"/>
                                          </p:stCondLst>
                                        </p:cTn>
                                        <p:tgtEl>
                                          <p:spTgt spid="12"/>
                                        </p:tgtEl>
                                        <p:attrNameLst>
                                          <p:attrName>style.visibility</p:attrName>
                                        </p:attrNameLst>
                                      </p:cBhvr>
                                      <p:to>
                                        <p:strVal val="hidden"/>
                                      </p:to>
                                    </p:set>
                                  </p:childTnLst>
                                </p:cTn>
                              </p:par>
                              <p:par>
                                <p:cTn id="37" presetID="10" presetClass="exit" presetSubtype="0" fill="hold" grpId="1" nodeType="withEffect">
                                  <p:stCondLst>
                                    <p:cond delay="0"/>
                                  </p:stCondLst>
                                  <p:childTnLst>
                                    <p:animEffect transition="out" filter="fade">
                                      <p:cBhvr>
                                        <p:cTn id="38" dur="500"/>
                                        <p:tgtEl>
                                          <p:spTgt spid="13"/>
                                        </p:tgtEl>
                                      </p:cBhvr>
                                    </p:animEffect>
                                    <p:set>
                                      <p:cBhvr>
                                        <p:cTn id="39" dur="1" fill="hold">
                                          <p:stCondLst>
                                            <p:cond delay="499"/>
                                          </p:stCondLst>
                                        </p:cTn>
                                        <p:tgtEl>
                                          <p:spTgt spid="1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6" grpId="1" animBg="1"/>
      <p:bldP spid="11" grpId="0" animBg="1"/>
      <p:bldP spid="11" grpId="1" animBg="1"/>
      <p:bldP spid="12" grpId="0" animBg="1"/>
      <p:bldP spid="12" grpId="1" animBg="1"/>
      <p:bldP spid="13" grpId="0" animBg="1"/>
      <p:bldP spid="13" grpId="1"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7"/>
          <p:cNvSpPr>
            <a:spLocks noGrp="1"/>
          </p:cNvSpPr>
          <p:nvPr>
            <p:ph type="body" sz="half" idx="2"/>
          </p:nvPr>
        </p:nvSpPr>
        <p:spPr>
          <a:xfrm>
            <a:off x="839788" y="2057400"/>
            <a:ext cx="4853441" cy="3811588"/>
          </a:xfrm>
        </p:spPr>
        <p:txBody>
          <a:bodyPr>
            <a:normAutofit/>
          </a:bodyPr>
          <a:lstStyle/>
          <a:p>
            <a:pPr marL="342900" indent="-342900">
              <a:buClr>
                <a:schemeClr val="tx2"/>
              </a:buClr>
              <a:buFont typeface="Wingdings" panose="05000000000000000000" pitchFamily="2" charset="2"/>
              <a:buChar char="v"/>
            </a:pPr>
            <a:r>
              <a:rPr lang="en-US" sz="2400" dirty="0" smtClean="0"/>
              <a:t>Toolkit Banner on Homepage</a:t>
            </a:r>
          </a:p>
          <a:p>
            <a:pPr marL="342900" indent="-342900">
              <a:buClr>
                <a:schemeClr val="tx2"/>
              </a:buClr>
              <a:buFont typeface="Wingdings" panose="05000000000000000000" pitchFamily="2" charset="2"/>
              <a:buChar char="v"/>
            </a:pPr>
            <a:r>
              <a:rPr lang="en-US" sz="2400" dirty="0" smtClean="0"/>
              <a:t>Folder - Discipline Specific </a:t>
            </a:r>
          </a:p>
          <a:p>
            <a:pPr marL="342900" indent="-342900">
              <a:buClr>
                <a:schemeClr val="tx2"/>
              </a:buClr>
              <a:buFont typeface="Wingdings" panose="05000000000000000000" pitchFamily="2" charset="2"/>
              <a:buChar char="v"/>
            </a:pPr>
            <a:r>
              <a:rPr lang="en-US" sz="2400" dirty="0" smtClean="0"/>
              <a:t>How to Add </a:t>
            </a:r>
            <a:r>
              <a:rPr lang="en-US" sz="2400" dirty="0" smtClean="0"/>
              <a:t>Folders</a:t>
            </a:r>
          </a:p>
          <a:p>
            <a:pPr marL="342900" indent="-342900">
              <a:buClr>
                <a:schemeClr val="tx2"/>
              </a:buClr>
              <a:buFont typeface="Wingdings" panose="05000000000000000000" pitchFamily="2" charset="2"/>
              <a:buChar char="v"/>
            </a:pPr>
            <a:r>
              <a:rPr lang="en-US" sz="2400" dirty="0" smtClean="0"/>
              <a:t>Naming Protocols</a:t>
            </a:r>
            <a:endParaRPr lang="en-US" sz="2400" dirty="0"/>
          </a:p>
          <a:p>
            <a:endParaRPr lang="en-US" sz="1800" dirty="0"/>
          </a:p>
        </p:txBody>
      </p:sp>
      <p:sp>
        <p:nvSpPr>
          <p:cNvPr id="2" name="Title 1"/>
          <p:cNvSpPr>
            <a:spLocks noGrp="1"/>
          </p:cNvSpPr>
          <p:nvPr>
            <p:ph type="title"/>
          </p:nvPr>
        </p:nvSpPr>
        <p:spPr>
          <a:xfrm>
            <a:off x="839788" y="457200"/>
            <a:ext cx="6856412" cy="1600200"/>
          </a:xfrm>
        </p:spPr>
        <p:txBody>
          <a:bodyPr anchor="ctr">
            <a:normAutofit/>
          </a:bodyPr>
          <a:lstStyle/>
          <a:p>
            <a:r>
              <a:rPr lang="en-US" sz="4000" dirty="0" smtClean="0">
                <a:solidFill>
                  <a:schemeClr val="tx2"/>
                </a:solidFill>
              </a:rPr>
              <a:t>Prep Toolkit File Structure</a:t>
            </a:r>
            <a:endParaRPr lang="en-US" sz="4000" dirty="0">
              <a:solidFill>
                <a:schemeClr val="tx2"/>
              </a:solidFill>
            </a:endParaRPr>
          </a:p>
        </p:txBody>
      </p:sp>
      <p:pic>
        <p:nvPicPr>
          <p:cNvPr id="7" name="Picture 6"/>
          <p:cNvPicPr>
            <a:picLocks noChangeAspect="1"/>
          </p:cNvPicPr>
          <p:nvPr/>
        </p:nvPicPr>
        <p:blipFill>
          <a:blip r:embed="rId3"/>
          <a:stretch>
            <a:fillRect/>
          </a:stretch>
        </p:blipFill>
        <p:spPr>
          <a:xfrm>
            <a:off x="1066233" y="4212771"/>
            <a:ext cx="4400550" cy="1143000"/>
          </a:xfrm>
          <a:prstGeom prst="rect">
            <a:avLst/>
          </a:prstGeom>
          <a:ln w="28575">
            <a:solidFill>
              <a:schemeClr val="tx2"/>
            </a:solidFill>
          </a:ln>
        </p:spPr>
      </p:pic>
      <p:pic>
        <p:nvPicPr>
          <p:cNvPr id="12" name="Picture 11"/>
          <p:cNvPicPr>
            <a:picLocks noChangeAspect="1"/>
          </p:cNvPicPr>
          <p:nvPr/>
        </p:nvPicPr>
        <p:blipFill>
          <a:blip r:embed="rId4"/>
          <a:stretch>
            <a:fillRect/>
          </a:stretch>
        </p:blipFill>
        <p:spPr>
          <a:xfrm>
            <a:off x="7917770" y="1438349"/>
            <a:ext cx="2457450" cy="1006666"/>
          </a:xfrm>
          <a:prstGeom prst="rect">
            <a:avLst/>
          </a:prstGeom>
          <a:ln w="28575">
            <a:solidFill>
              <a:schemeClr val="tx2"/>
            </a:solidFill>
          </a:ln>
        </p:spPr>
      </p:pic>
      <p:pic>
        <p:nvPicPr>
          <p:cNvPr id="13" name="Picture 12"/>
          <p:cNvPicPr>
            <a:picLocks noChangeAspect="1"/>
          </p:cNvPicPr>
          <p:nvPr/>
        </p:nvPicPr>
        <p:blipFill>
          <a:blip r:embed="rId5"/>
          <a:stretch>
            <a:fillRect/>
          </a:stretch>
        </p:blipFill>
        <p:spPr>
          <a:xfrm>
            <a:off x="6915150" y="2849222"/>
            <a:ext cx="4462690" cy="3677443"/>
          </a:xfrm>
          <a:prstGeom prst="rect">
            <a:avLst/>
          </a:prstGeom>
          <a:ln w="28575">
            <a:solidFill>
              <a:schemeClr val="tx2"/>
            </a:solidFill>
          </a:ln>
        </p:spPr>
      </p:pic>
    </p:spTree>
    <p:extLst>
      <p:ext uri="{BB962C8B-B14F-4D97-AF65-F5344CB8AC3E}">
        <p14:creationId xmlns:p14="http://schemas.microsoft.com/office/powerpoint/2010/main" val="20596398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wipe(left)">
                                      <p:cBhvr>
                                        <p:cTn id="7" dur="500"/>
                                        <p:tgtEl>
                                          <p:spTgt spid="8">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grpId="0" nodeType="clickEffect">
                                  <p:stCondLst>
                                    <p:cond delay="0"/>
                                  </p:stCondLst>
                                  <p:childTnLst>
                                    <p:set>
                                      <p:cBhvr>
                                        <p:cTn id="14" dur="1" fill="hold">
                                          <p:stCondLst>
                                            <p:cond delay="0"/>
                                          </p:stCondLst>
                                        </p:cTn>
                                        <p:tgtEl>
                                          <p:spTgt spid="8">
                                            <p:txEl>
                                              <p:pRg st="1" end="1"/>
                                            </p:txEl>
                                          </p:spTgt>
                                        </p:tgtEl>
                                        <p:attrNameLst>
                                          <p:attrName>style.visibility</p:attrName>
                                        </p:attrNameLst>
                                      </p:cBhvr>
                                      <p:to>
                                        <p:strVal val="visible"/>
                                      </p:to>
                                    </p:set>
                                    <p:animEffect transition="in" filter="wipe(left)">
                                      <p:cBhvr>
                                        <p:cTn id="15" dur="500"/>
                                        <p:tgtEl>
                                          <p:spTgt spid="8">
                                            <p:txEl>
                                              <p:pRg st="1" end="1"/>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fade">
                                      <p:cBhvr>
                                        <p:cTn id="18" dur="500"/>
                                        <p:tgtEl>
                                          <p:spTgt spid="12"/>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grpId="0" nodeType="clickEffect">
                                  <p:stCondLst>
                                    <p:cond delay="0"/>
                                  </p:stCondLst>
                                  <p:childTnLst>
                                    <p:set>
                                      <p:cBhvr>
                                        <p:cTn id="22" dur="1" fill="hold">
                                          <p:stCondLst>
                                            <p:cond delay="0"/>
                                          </p:stCondLst>
                                        </p:cTn>
                                        <p:tgtEl>
                                          <p:spTgt spid="8">
                                            <p:txEl>
                                              <p:pRg st="2" end="2"/>
                                            </p:txEl>
                                          </p:spTgt>
                                        </p:tgtEl>
                                        <p:attrNameLst>
                                          <p:attrName>style.visibility</p:attrName>
                                        </p:attrNameLst>
                                      </p:cBhvr>
                                      <p:to>
                                        <p:strVal val="visible"/>
                                      </p:to>
                                    </p:set>
                                    <p:animEffect transition="in" filter="wipe(left)">
                                      <p:cBhvr>
                                        <p:cTn id="23" dur="500"/>
                                        <p:tgtEl>
                                          <p:spTgt spid="8">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grpId="0" nodeType="clickEffect">
                                  <p:stCondLst>
                                    <p:cond delay="0"/>
                                  </p:stCondLst>
                                  <p:childTnLst>
                                    <p:set>
                                      <p:cBhvr>
                                        <p:cTn id="27" dur="1" fill="hold">
                                          <p:stCondLst>
                                            <p:cond delay="0"/>
                                          </p:stCondLst>
                                        </p:cTn>
                                        <p:tgtEl>
                                          <p:spTgt spid="8">
                                            <p:txEl>
                                              <p:pRg st="3" end="3"/>
                                            </p:txEl>
                                          </p:spTgt>
                                        </p:tgtEl>
                                        <p:attrNameLst>
                                          <p:attrName>style.visibility</p:attrName>
                                        </p:attrNameLst>
                                      </p:cBhvr>
                                      <p:to>
                                        <p:strVal val="visible"/>
                                      </p:to>
                                    </p:set>
                                    <p:animEffect transition="in" filter="wipe(left)">
                                      <p:cBhvr>
                                        <p:cTn id="28" dur="500"/>
                                        <p:tgtEl>
                                          <p:spTgt spid="8">
                                            <p:txEl>
                                              <p:pRg st="3" end="3"/>
                                            </p:txEl>
                                          </p:spTgt>
                                        </p:tgtEl>
                                      </p:cBhvr>
                                    </p:animEffect>
                                  </p:childTnLst>
                                </p:cTn>
                              </p:par>
                              <p:par>
                                <p:cTn id="29" presetID="10" presetClass="entr" presetSubtype="0" fill="hold" nodeType="withEffect">
                                  <p:stCondLst>
                                    <p:cond delay="0"/>
                                  </p:stCondLst>
                                  <p:childTnLst>
                                    <p:set>
                                      <p:cBhvr>
                                        <p:cTn id="30" dur="1" fill="hold">
                                          <p:stCondLst>
                                            <p:cond delay="0"/>
                                          </p:stCondLst>
                                        </p:cTn>
                                        <p:tgtEl>
                                          <p:spTgt spid="13"/>
                                        </p:tgtEl>
                                        <p:attrNameLst>
                                          <p:attrName>style.visibility</p:attrName>
                                        </p:attrNameLst>
                                      </p:cBhvr>
                                      <p:to>
                                        <p:strVal val="visible"/>
                                      </p:to>
                                    </p:set>
                                    <p:animEffect transition="in" filter="fade">
                                      <p:cBhvr>
                                        <p:cTn id="31"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uiExpand="1"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normAutofit/>
          </a:bodyPr>
          <a:lstStyle/>
          <a:p>
            <a:r>
              <a:rPr lang="en-US" sz="3600" dirty="0" smtClean="0">
                <a:solidFill>
                  <a:schemeClr val="tx2"/>
                </a:solidFill>
              </a:rPr>
              <a:t>Filing </a:t>
            </a:r>
            <a:r>
              <a:rPr lang="en-US" sz="3600" dirty="0" smtClean="0">
                <a:solidFill>
                  <a:schemeClr val="tx2"/>
                </a:solidFill>
              </a:rPr>
              <a:t>in </a:t>
            </a:r>
            <a:r>
              <a:rPr lang="en-US" sz="3600" dirty="0" smtClean="0">
                <a:solidFill>
                  <a:schemeClr val="tx2"/>
                </a:solidFill>
              </a:rPr>
              <a:t>Drive</a:t>
            </a:r>
            <a:endParaRPr lang="en-US" sz="3600" dirty="0">
              <a:solidFill>
                <a:schemeClr val="tx2"/>
              </a:solidFill>
            </a:endParaRPr>
          </a:p>
        </p:txBody>
      </p:sp>
      <p:sp>
        <p:nvSpPr>
          <p:cNvPr id="4" name="Text Placeholder 3"/>
          <p:cNvSpPr>
            <a:spLocks noGrp="1"/>
          </p:cNvSpPr>
          <p:nvPr>
            <p:ph type="body" sz="half" idx="2"/>
          </p:nvPr>
        </p:nvSpPr>
        <p:spPr/>
        <p:txBody>
          <a:bodyPr>
            <a:normAutofit/>
          </a:bodyPr>
          <a:lstStyle/>
          <a:p>
            <a:pPr marL="342900" indent="-342900">
              <a:buClr>
                <a:schemeClr val="tx2"/>
              </a:buClr>
              <a:buFont typeface="Wingdings" panose="05000000000000000000" pitchFamily="2" charset="2"/>
              <a:buChar char="v"/>
            </a:pPr>
            <a:r>
              <a:rPr lang="en-US" sz="2000" dirty="0" smtClean="0"/>
              <a:t>Go to My Drive</a:t>
            </a:r>
          </a:p>
          <a:p>
            <a:pPr marL="800100" lvl="1" indent="-342900">
              <a:buClr>
                <a:schemeClr val="tx2"/>
              </a:buClr>
              <a:buFont typeface="Wingdings" panose="05000000000000000000" pitchFamily="2" charset="2"/>
              <a:buChar char="v"/>
            </a:pPr>
            <a:r>
              <a:rPr lang="en-US" sz="1800" dirty="0" smtClean="0"/>
              <a:t>Use the Dropdown</a:t>
            </a:r>
          </a:p>
          <a:p>
            <a:pPr marL="800100" lvl="1" indent="-342900">
              <a:buClr>
                <a:schemeClr val="tx2"/>
              </a:buClr>
              <a:buFont typeface="Wingdings" panose="05000000000000000000" pitchFamily="2" charset="2"/>
              <a:buChar char="v"/>
            </a:pPr>
            <a:r>
              <a:rPr lang="en-US" sz="1800" dirty="0" smtClean="0"/>
              <a:t>Select New Folder</a:t>
            </a:r>
          </a:p>
          <a:p>
            <a:pPr marL="800100" lvl="1" indent="-342900">
              <a:buClr>
                <a:schemeClr val="tx2"/>
              </a:buClr>
              <a:buFont typeface="Wingdings" panose="05000000000000000000" pitchFamily="2" charset="2"/>
              <a:buChar char="v"/>
            </a:pPr>
            <a:r>
              <a:rPr lang="en-US" sz="1800" dirty="0" smtClean="0"/>
              <a:t>Can repeat within folders</a:t>
            </a:r>
          </a:p>
          <a:p>
            <a:pPr marL="342900" indent="-342900">
              <a:buClr>
                <a:schemeClr val="tx2"/>
              </a:buClr>
              <a:buFont typeface="Wingdings" panose="05000000000000000000" pitchFamily="2" charset="2"/>
              <a:buChar char="v"/>
            </a:pPr>
            <a:endParaRPr lang="en-US" sz="2000" dirty="0"/>
          </a:p>
        </p:txBody>
      </p:sp>
      <p:pic>
        <p:nvPicPr>
          <p:cNvPr id="5" name="Content Placeholder 4"/>
          <p:cNvPicPr>
            <a:picLocks noGrp="1" noChangeAspect="1"/>
          </p:cNvPicPr>
          <p:nvPr>
            <p:ph idx="1"/>
          </p:nvPr>
        </p:nvPicPr>
        <p:blipFill>
          <a:blip r:embed="rId3"/>
          <a:stretch>
            <a:fillRect/>
          </a:stretch>
        </p:blipFill>
        <p:spPr>
          <a:xfrm>
            <a:off x="5183188" y="1197926"/>
            <a:ext cx="6172200" cy="4452623"/>
          </a:xfrm>
          <a:prstGeom prst="rect">
            <a:avLst/>
          </a:prstGeom>
          <a:ln w="28575">
            <a:solidFill>
              <a:schemeClr val="tx2"/>
            </a:solidFill>
          </a:ln>
        </p:spPr>
      </p:pic>
    </p:spTree>
    <p:extLst>
      <p:ext uri="{BB962C8B-B14F-4D97-AF65-F5344CB8AC3E}">
        <p14:creationId xmlns:p14="http://schemas.microsoft.com/office/powerpoint/2010/main" val="1767157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wipe(left)">
                                      <p:cBhvr>
                                        <p:cTn id="7" dur="1000"/>
                                        <p:tgtEl>
                                          <p:spTgt spid="4">
                                            <p:txEl>
                                              <p:pRg st="0" end="0"/>
                                            </p:txEl>
                                          </p:spTgt>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4">
                                            <p:txEl>
                                              <p:pRg st="1" end="1"/>
                                            </p:txEl>
                                          </p:spTgt>
                                        </p:tgtEl>
                                        <p:attrNameLst>
                                          <p:attrName>style.visibility</p:attrName>
                                        </p:attrNameLst>
                                      </p:cBhvr>
                                      <p:to>
                                        <p:strVal val="visible"/>
                                      </p:to>
                                    </p:set>
                                    <p:animEffect transition="in" filter="wipe(left)">
                                      <p:cBhvr>
                                        <p:cTn id="10" dur="1000"/>
                                        <p:tgtEl>
                                          <p:spTgt spid="4">
                                            <p:txEl>
                                              <p:pRg st="1" end="1"/>
                                            </p:txEl>
                                          </p:spTgt>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4">
                                            <p:txEl>
                                              <p:pRg st="2" end="2"/>
                                            </p:txEl>
                                          </p:spTgt>
                                        </p:tgtEl>
                                        <p:attrNameLst>
                                          <p:attrName>style.visibility</p:attrName>
                                        </p:attrNameLst>
                                      </p:cBhvr>
                                      <p:to>
                                        <p:strVal val="visible"/>
                                      </p:to>
                                    </p:set>
                                    <p:animEffect transition="in" filter="wipe(left)">
                                      <p:cBhvr>
                                        <p:cTn id="13" dur="1000"/>
                                        <p:tgtEl>
                                          <p:spTgt spid="4">
                                            <p:txEl>
                                              <p:pRg st="2" end="2"/>
                                            </p:txEl>
                                          </p:spTgt>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4">
                                            <p:txEl>
                                              <p:pRg st="3" end="3"/>
                                            </p:txEl>
                                          </p:spTgt>
                                        </p:tgtEl>
                                        <p:attrNameLst>
                                          <p:attrName>style.visibility</p:attrName>
                                        </p:attrNameLst>
                                      </p:cBhvr>
                                      <p:to>
                                        <p:strVal val="visible"/>
                                      </p:to>
                                    </p:set>
                                    <p:animEffect transition="in" filter="wipe(left)">
                                      <p:cBhvr>
                                        <p:cTn id="16" dur="1000"/>
                                        <p:tgtEl>
                                          <p:spTgt spid="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6323012" cy="1600200"/>
          </a:xfrm>
        </p:spPr>
        <p:txBody>
          <a:bodyPr anchor="ctr">
            <a:normAutofit/>
          </a:bodyPr>
          <a:lstStyle/>
          <a:p>
            <a:r>
              <a:rPr lang="en-US" sz="4000" dirty="0" smtClean="0">
                <a:solidFill>
                  <a:schemeClr val="tx2"/>
                </a:solidFill>
              </a:rPr>
              <a:t>Google Forms &amp; Sheets</a:t>
            </a:r>
            <a:endParaRPr lang="en-US" sz="4000" dirty="0">
              <a:solidFill>
                <a:schemeClr val="tx2"/>
              </a:solidFill>
            </a:endParaRPr>
          </a:p>
        </p:txBody>
      </p:sp>
      <p:sp>
        <p:nvSpPr>
          <p:cNvPr id="4" name="Text Placeholder 3"/>
          <p:cNvSpPr>
            <a:spLocks noGrp="1"/>
          </p:cNvSpPr>
          <p:nvPr>
            <p:ph type="body" sz="half" idx="2"/>
          </p:nvPr>
        </p:nvSpPr>
        <p:spPr/>
        <p:txBody>
          <a:bodyPr>
            <a:normAutofit/>
          </a:bodyPr>
          <a:lstStyle/>
          <a:p>
            <a:pPr marL="285750" indent="-285750">
              <a:buClr>
                <a:schemeClr val="tx2"/>
              </a:buClr>
              <a:buFont typeface="Wingdings" panose="05000000000000000000" pitchFamily="2" charset="2"/>
              <a:buChar char="v"/>
            </a:pPr>
            <a:r>
              <a:rPr lang="en-US" sz="2000" dirty="0" smtClean="0"/>
              <a:t>EDU in 90 by Google</a:t>
            </a:r>
          </a:p>
          <a:p>
            <a:pPr>
              <a:buClr>
                <a:schemeClr val="tx2"/>
              </a:buClr>
            </a:pPr>
            <a:endParaRPr lang="en-US" sz="2000" dirty="0" smtClean="0"/>
          </a:p>
          <a:p>
            <a:pPr marL="285750" indent="-285750">
              <a:buClr>
                <a:schemeClr val="tx2"/>
              </a:buClr>
              <a:buFont typeface="Wingdings" panose="05000000000000000000" pitchFamily="2" charset="2"/>
              <a:buChar char="v"/>
            </a:pPr>
            <a:endParaRPr lang="en-US" sz="2000" dirty="0" smtClean="0"/>
          </a:p>
        </p:txBody>
      </p:sp>
      <p:pic>
        <p:nvPicPr>
          <p:cNvPr id="5" name="Content Placeholder 4"/>
          <p:cNvPicPr>
            <a:picLocks noGrp="1" noChangeAspect="1"/>
          </p:cNvPicPr>
          <p:nvPr>
            <p:ph idx="1"/>
          </p:nvPr>
        </p:nvPicPr>
        <p:blipFill>
          <a:blip r:embed="rId3"/>
          <a:stretch>
            <a:fillRect/>
          </a:stretch>
        </p:blipFill>
        <p:spPr>
          <a:xfrm>
            <a:off x="839788" y="2457449"/>
            <a:ext cx="5926778" cy="3803650"/>
          </a:xfrm>
          <a:prstGeom prst="rect">
            <a:avLst/>
          </a:prstGeom>
          <a:ln w="28575">
            <a:solidFill>
              <a:schemeClr val="tx2"/>
            </a:solidFill>
          </a:ln>
        </p:spPr>
      </p:pic>
      <p:pic>
        <p:nvPicPr>
          <p:cNvPr id="6" name="Picture 5"/>
          <p:cNvPicPr>
            <a:picLocks noChangeAspect="1"/>
          </p:cNvPicPr>
          <p:nvPr/>
        </p:nvPicPr>
        <p:blipFill>
          <a:blip r:embed="rId4"/>
          <a:stretch>
            <a:fillRect/>
          </a:stretch>
        </p:blipFill>
        <p:spPr>
          <a:xfrm>
            <a:off x="6911748" y="617763"/>
            <a:ext cx="5095875" cy="4229100"/>
          </a:xfrm>
          <a:prstGeom prst="rect">
            <a:avLst/>
          </a:prstGeom>
          <a:ln w="28575">
            <a:solidFill>
              <a:schemeClr val="tx2"/>
            </a:solidFill>
          </a:ln>
        </p:spPr>
      </p:pic>
      <p:pic>
        <p:nvPicPr>
          <p:cNvPr id="7" name="Picture 6"/>
          <p:cNvPicPr>
            <a:picLocks noChangeAspect="1"/>
          </p:cNvPicPr>
          <p:nvPr/>
        </p:nvPicPr>
        <p:blipFill>
          <a:blip r:embed="rId5"/>
          <a:stretch>
            <a:fillRect/>
          </a:stretch>
        </p:blipFill>
        <p:spPr>
          <a:xfrm>
            <a:off x="5150983" y="2787649"/>
            <a:ext cx="5591175" cy="3143250"/>
          </a:xfrm>
          <a:prstGeom prst="rect">
            <a:avLst/>
          </a:prstGeom>
          <a:ln w="28575">
            <a:solidFill>
              <a:schemeClr val="tx2"/>
            </a:solidFill>
          </a:ln>
        </p:spPr>
      </p:pic>
    </p:spTree>
    <p:extLst>
      <p:ext uri="{BB962C8B-B14F-4D97-AF65-F5344CB8AC3E}">
        <p14:creationId xmlns:p14="http://schemas.microsoft.com/office/powerpoint/2010/main" val="19961164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wipe(left)">
                                      <p:cBhvr>
                                        <p:cTn id="7" dur="10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6323012" cy="1600200"/>
          </a:xfrm>
        </p:spPr>
        <p:txBody>
          <a:bodyPr anchor="ctr">
            <a:normAutofit/>
          </a:bodyPr>
          <a:lstStyle/>
          <a:p>
            <a:r>
              <a:rPr lang="en-US" sz="4000" dirty="0" smtClean="0">
                <a:solidFill>
                  <a:schemeClr val="tx2"/>
                </a:solidFill>
              </a:rPr>
              <a:t>Zoom Questions</a:t>
            </a:r>
            <a:endParaRPr lang="en-US" sz="4000" dirty="0">
              <a:solidFill>
                <a:schemeClr val="tx2"/>
              </a:solidFill>
            </a:endParaRPr>
          </a:p>
        </p:txBody>
      </p:sp>
      <p:sp>
        <p:nvSpPr>
          <p:cNvPr id="4" name="Text Placeholder 3"/>
          <p:cNvSpPr>
            <a:spLocks noGrp="1"/>
          </p:cNvSpPr>
          <p:nvPr>
            <p:ph type="body" sz="half" idx="2"/>
          </p:nvPr>
        </p:nvSpPr>
        <p:spPr>
          <a:xfrm>
            <a:off x="839788" y="2057400"/>
            <a:ext cx="4506686" cy="3811588"/>
          </a:xfrm>
        </p:spPr>
        <p:txBody>
          <a:bodyPr>
            <a:normAutofit/>
          </a:bodyPr>
          <a:lstStyle/>
          <a:p>
            <a:pPr marL="457200" indent="-457200">
              <a:buClr>
                <a:schemeClr val="tx2"/>
              </a:buClr>
              <a:buFont typeface="Wingdings" panose="05000000000000000000" pitchFamily="2" charset="2"/>
              <a:buChar char="v"/>
            </a:pPr>
            <a:r>
              <a:rPr lang="en-US" sz="2000" dirty="0" smtClean="0"/>
              <a:t>Personal Meeting ID vs.    Dedicated Meetings</a:t>
            </a:r>
          </a:p>
          <a:p>
            <a:pPr marL="457200" indent="-457200">
              <a:buClr>
                <a:schemeClr val="tx2"/>
              </a:buClr>
              <a:buFont typeface="Wingdings" panose="05000000000000000000" pitchFamily="2" charset="2"/>
              <a:buChar char="v"/>
            </a:pPr>
            <a:r>
              <a:rPr lang="en-US" sz="2000" dirty="0" smtClean="0"/>
              <a:t>Advanced Options</a:t>
            </a:r>
            <a:r>
              <a:rPr lang="en-US" sz="2000" dirty="0"/>
              <a:t> </a:t>
            </a:r>
            <a:endParaRPr lang="en-US" sz="2000" dirty="0" smtClean="0"/>
          </a:p>
          <a:p>
            <a:pPr marL="914400" lvl="1" indent="-457200">
              <a:buClr>
                <a:schemeClr val="tx2"/>
              </a:buClr>
              <a:buFont typeface="Wingdings" panose="05000000000000000000" pitchFamily="2" charset="2"/>
              <a:buChar char="v"/>
            </a:pPr>
            <a:r>
              <a:rPr lang="en-US" sz="1800" dirty="0" smtClean="0"/>
              <a:t>Enable Waiting Room</a:t>
            </a:r>
          </a:p>
          <a:p>
            <a:pPr marL="914400" lvl="1" indent="-457200">
              <a:buClr>
                <a:schemeClr val="tx2"/>
              </a:buClr>
              <a:buFont typeface="Wingdings" panose="05000000000000000000" pitchFamily="2" charset="2"/>
              <a:buChar char="v"/>
            </a:pPr>
            <a:r>
              <a:rPr lang="en-US" sz="1800" dirty="0" smtClean="0"/>
              <a:t>Enable join before host</a:t>
            </a:r>
          </a:p>
          <a:p>
            <a:pPr marL="914400" lvl="1" indent="-457200">
              <a:buClr>
                <a:schemeClr val="tx2"/>
              </a:buClr>
              <a:buFont typeface="Wingdings" panose="05000000000000000000" pitchFamily="2" charset="2"/>
              <a:buChar char="v"/>
            </a:pPr>
            <a:r>
              <a:rPr lang="en-US" sz="1800" dirty="0" smtClean="0"/>
              <a:t>Mute upon entry</a:t>
            </a:r>
          </a:p>
          <a:p>
            <a:pPr marL="914400" lvl="1" indent="-457200">
              <a:buClr>
                <a:schemeClr val="tx2"/>
              </a:buClr>
              <a:buFont typeface="Wingdings" panose="05000000000000000000" pitchFamily="2" charset="2"/>
              <a:buChar char="v"/>
            </a:pPr>
            <a:r>
              <a:rPr lang="en-US" sz="1800" dirty="0" smtClean="0"/>
              <a:t>Only Authenticated Users</a:t>
            </a:r>
          </a:p>
          <a:p>
            <a:pPr marL="914400" lvl="1" indent="-457200">
              <a:buClr>
                <a:schemeClr val="tx2"/>
              </a:buClr>
              <a:buFont typeface="Wingdings" panose="05000000000000000000" pitchFamily="2" charset="2"/>
              <a:buChar char="v"/>
            </a:pPr>
            <a:r>
              <a:rPr lang="en-US" sz="1800" dirty="0" smtClean="0"/>
              <a:t>Recording</a:t>
            </a:r>
            <a:endParaRPr lang="en-US" dirty="0" smtClean="0"/>
          </a:p>
          <a:p>
            <a:pPr marL="457200" indent="-457200">
              <a:buClr>
                <a:schemeClr val="tx2"/>
              </a:buClr>
              <a:buFont typeface="Wingdings" panose="05000000000000000000" pitchFamily="2" charset="2"/>
              <a:buChar char="v"/>
            </a:pPr>
            <a:r>
              <a:rPr lang="en-US" sz="2000" dirty="0" smtClean="0"/>
              <a:t>Break </a:t>
            </a:r>
            <a:r>
              <a:rPr lang="en-US" sz="2000" dirty="0"/>
              <a:t>out room </a:t>
            </a:r>
            <a:r>
              <a:rPr lang="en-US" sz="2000" dirty="0" smtClean="0"/>
              <a:t>pre-assign</a:t>
            </a:r>
          </a:p>
          <a:p>
            <a:pPr marL="457200" indent="-457200">
              <a:buClr>
                <a:schemeClr val="tx2"/>
              </a:buClr>
              <a:buFont typeface="Wingdings" panose="05000000000000000000" pitchFamily="2" charset="2"/>
              <a:buChar char="v"/>
            </a:pPr>
            <a:r>
              <a:rPr lang="en-US" sz="2000" dirty="0" smtClean="0"/>
              <a:t>Where are the </a:t>
            </a:r>
            <a:r>
              <a:rPr lang="en-US" sz="2000" dirty="0"/>
              <a:t>Polls?  </a:t>
            </a:r>
            <a:endParaRPr lang="en-US" sz="2000" dirty="0" smtClean="0"/>
          </a:p>
          <a:p>
            <a:pPr marL="457200" indent="-457200">
              <a:buClr>
                <a:schemeClr val="tx2"/>
              </a:buClr>
              <a:buFont typeface="Wingdings" panose="05000000000000000000" pitchFamily="2" charset="2"/>
              <a:buChar char="v"/>
            </a:pPr>
            <a:r>
              <a:rPr lang="en-US" sz="2000" dirty="0"/>
              <a:t>S</a:t>
            </a:r>
            <a:r>
              <a:rPr lang="en-US" sz="2000" dirty="0" smtClean="0"/>
              <a:t>tandard settings?</a:t>
            </a:r>
          </a:p>
          <a:p>
            <a:pPr marL="285750" indent="-285750">
              <a:buClr>
                <a:schemeClr val="tx2"/>
              </a:buClr>
              <a:buFont typeface="Wingdings" panose="05000000000000000000" pitchFamily="2" charset="2"/>
              <a:buChar char="v"/>
            </a:pPr>
            <a:endParaRPr lang="en-US" sz="2000" dirty="0" smtClean="0"/>
          </a:p>
        </p:txBody>
      </p:sp>
      <p:pic>
        <p:nvPicPr>
          <p:cNvPr id="5" name="Content Placeholder 4"/>
          <p:cNvPicPr>
            <a:picLocks noGrp="1" noChangeAspect="1"/>
          </p:cNvPicPr>
          <p:nvPr>
            <p:ph idx="1"/>
          </p:nvPr>
        </p:nvPicPr>
        <p:blipFill>
          <a:blip r:embed="rId3"/>
          <a:stretch>
            <a:fillRect/>
          </a:stretch>
        </p:blipFill>
        <p:spPr>
          <a:xfrm>
            <a:off x="5346474" y="1317171"/>
            <a:ext cx="6172200" cy="4666505"/>
          </a:xfrm>
          <a:prstGeom prst="rect">
            <a:avLst/>
          </a:prstGeom>
          <a:ln w="28575">
            <a:solidFill>
              <a:schemeClr val="tx2"/>
            </a:solidFill>
          </a:ln>
        </p:spPr>
      </p:pic>
      <p:pic>
        <p:nvPicPr>
          <p:cNvPr id="7" name="Picture 6"/>
          <p:cNvPicPr>
            <a:picLocks noChangeAspect="1"/>
          </p:cNvPicPr>
          <p:nvPr/>
        </p:nvPicPr>
        <p:blipFill>
          <a:blip r:embed="rId4"/>
          <a:stretch>
            <a:fillRect/>
          </a:stretch>
        </p:blipFill>
        <p:spPr>
          <a:xfrm>
            <a:off x="4539343" y="2168081"/>
            <a:ext cx="7472435" cy="1255563"/>
          </a:xfrm>
          <a:prstGeom prst="rect">
            <a:avLst/>
          </a:prstGeom>
          <a:ln w="28575">
            <a:solidFill>
              <a:schemeClr val="tx2"/>
            </a:solidFill>
          </a:ln>
        </p:spPr>
      </p:pic>
      <p:pic>
        <p:nvPicPr>
          <p:cNvPr id="8" name="Picture 7"/>
          <p:cNvPicPr>
            <a:picLocks noChangeAspect="1"/>
          </p:cNvPicPr>
          <p:nvPr/>
        </p:nvPicPr>
        <p:blipFill rotWithShape="1">
          <a:blip r:embed="rId5"/>
          <a:srcRect r="82"/>
          <a:stretch/>
        </p:blipFill>
        <p:spPr>
          <a:xfrm>
            <a:off x="4544390" y="3538332"/>
            <a:ext cx="7467388" cy="2220211"/>
          </a:xfrm>
          <a:prstGeom prst="rect">
            <a:avLst/>
          </a:prstGeom>
          <a:ln w="28575">
            <a:solidFill>
              <a:schemeClr val="tx2"/>
            </a:solidFill>
          </a:ln>
        </p:spPr>
      </p:pic>
      <p:pic>
        <p:nvPicPr>
          <p:cNvPr id="6" name="Picture 5"/>
          <p:cNvPicPr>
            <a:picLocks noChangeAspect="1"/>
          </p:cNvPicPr>
          <p:nvPr/>
        </p:nvPicPr>
        <p:blipFill>
          <a:blip r:embed="rId6"/>
          <a:stretch>
            <a:fillRect/>
          </a:stretch>
        </p:blipFill>
        <p:spPr>
          <a:xfrm>
            <a:off x="6563562" y="457200"/>
            <a:ext cx="4305830" cy="6041571"/>
          </a:xfrm>
          <a:prstGeom prst="rect">
            <a:avLst/>
          </a:prstGeom>
          <a:ln w="28575">
            <a:solidFill>
              <a:schemeClr val="tx2"/>
            </a:solidFill>
          </a:ln>
        </p:spPr>
      </p:pic>
    </p:spTree>
    <p:extLst>
      <p:ext uri="{BB962C8B-B14F-4D97-AF65-F5344CB8AC3E}">
        <p14:creationId xmlns:p14="http://schemas.microsoft.com/office/powerpoint/2010/main" val="19757460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wipe(left)">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wipe(left)">
                                      <p:cBhvr>
                                        <p:cTn id="12" dur="500"/>
                                        <p:tgtEl>
                                          <p:spTgt spid="4">
                                            <p:txEl>
                                              <p:pRg st="1" end="1"/>
                                            </p:txEl>
                                          </p:spTgt>
                                        </p:tgtEl>
                                      </p:cBhvr>
                                    </p:animEffect>
                                  </p:childTnLst>
                                </p:cTn>
                              </p:par>
                              <p:par>
                                <p:cTn id="13" presetID="22" presetClass="entr" presetSubtype="8" fill="hold" grpId="0" nodeType="with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animEffect transition="in" filter="wipe(left)">
                                      <p:cBhvr>
                                        <p:cTn id="15" dur="500"/>
                                        <p:tgtEl>
                                          <p:spTgt spid="4">
                                            <p:txEl>
                                              <p:pRg st="2" end="2"/>
                                            </p:txEl>
                                          </p:spTgt>
                                        </p:tgtEl>
                                      </p:cBhvr>
                                    </p:animEffect>
                                  </p:childTnLst>
                                </p:cTn>
                              </p:par>
                              <p:par>
                                <p:cTn id="16" presetID="22" presetClass="entr" presetSubtype="8" fill="hold" grpId="0" nodeType="withEffect">
                                  <p:stCondLst>
                                    <p:cond delay="0"/>
                                  </p:stCondLst>
                                  <p:childTnLst>
                                    <p:set>
                                      <p:cBhvr>
                                        <p:cTn id="17" dur="1" fill="hold">
                                          <p:stCondLst>
                                            <p:cond delay="0"/>
                                          </p:stCondLst>
                                        </p:cTn>
                                        <p:tgtEl>
                                          <p:spTgt spid="4">
                                            <p:txEl>
                                              <p:pRg st="3" end="3"/>
                                            </p:txEl>
                                          </p:spTgt>
                                        </p:tgtEl>
                                        <p:attrNameLst>
                                          <p:attrName>style.visibility</p:attrName>
                                        </p:attrNameLst>
                                      </p:cBhvr>
                                      <p:to>
                                        <p:strVal val="visible"/>
                                      </p:to>
                                    </p:set>
                                    <p:animEffect transition="in" filter="wipe(left)">
                                      <p:cBhvr>
                                        <p:cTn id="18" dur="500"/>
                                        <p:tgtEl>
                                          <p:spTgt spid="4">
                                            <p:txEl>
                                              <p:pRg st="3" end="3"/>
                                            </p:txEl>
                                          </p:spTgt>
                                        </p:tgtEl>
                                      </p:cBhvr>
                                    </p:animEffect>
                                  </p:childTnLst>
                                </p:cTn>
                              </p:par>
                              <p:par>
                                <p:cTn id="19" presetID="22" presetClass="entr" presetSubtype="8" fill="hold" grpId="0" nodeType="withEffect">
                                  <p:stCondLst>
                                    <p:cond delay="0"/>
                                  </p:stCondLst>
                                  <p:childTnLst>
                                    <p:set>
                                      <p:cBhvr>
                                        <p:cTn id="20" dur="1" fill="hold">
                                          <p:stCondLst>
                                            <p:cond delay="0"/>
                                          </p:stCondLst>
                                        </p:cTn>
                                        <p:tgtEl>
                                          <p:spTgt spid="4">
                                            <p:txEl>
                                              <p:pRg st="4" end="4"/>
                                            </p:txEl>
                                          </p:spTgt>
                                        </p:tgtEl>
                                        <p:attrNameLst>
                                          <p:attrName>style.visibility</p:attrName>
                                        </p:attrNameLst>
                                      </p:cBhvr>
                                      <p:to>
                                        <p:strVal val="visible"/>
                                      </p:to>
                                    </p:set>
                                    <p:animEffect transition="in" filter="wipe(left)">
                                      <p:cBhvr>
                                        <p:cTn id="21" dur="500"/>
                                        <p:tgtEl>
                                          <p:spTgt spid="4">
                                            <p:txEl>
                                              <p:pRg st="4" end="4"/>
                                            </p:txEl>
                                          </p:spTgt>
                                        </p:tgtEl>
                                      </p:cBhvr>
                                    </p:animEffect>
                                  </p:childTnLst>
                                </p:cTn>
                              </p:par>
                              <p:par>
                                <p:cTn id="22" presetID="22" presetClass="entr" presetSubtype="8" fill="hold" grpId="0" nodeType="withEffect">
                                  <p:stCondLst>
                                    <p:cond delay="0"/>
                                  </p:stCondLst>
                                  <p:childTnLst>
                                    <p:set>
                                      <p:cBhvr>
                                        <p:cTn id="23" dur="1" fill="hold">
                                          <p:stCondLst>
                                            <p:cond delay="0"/>
                                          </p:stCondLst>
                                        </p:cTn>
                                        <p:tgtEl>
                                          <p:spTgt spid="4">
                                            <p:txEl>
                                              <p:pRg st="5" end="5"/>
                                            </p:txEl>
                                          </p:spTgt>
                                        </p:tgtEl>
                                        <p:attrNameLst>
                                          <p:attrName>style.visibility</p:attrName>
                                        </p:attrNameLst>
                                      </p:cBhvr>
                                      <p:to>
                                        <p:strVal val="visible"/>
                                      </p:to>
                                    </p:set>
                                    <p:animEffect transition="in" filter="wipe(left)">
                                      <p:cBhvr>
                                        <p:cTn id="24" dur="500"/>
                                        <p:tgtEl>
                                          <p:spTgt spid="4">
                                            <p:txEl>
                                              <p:pRg st="5" end="5"/>
                                            </p:txEl>
                                          </p:spTgt>
                                        </p:tgtEl>
                                      </p:cBhvr>
                                    </p:animEffect>
                                  </p:childTnLst>
                                </p:cTn>
                              </p:par>
                              <p:par>
                                <p:cTn id="25" presetID="22" presetClass="entr" presetSubtype="8" fill="hold" grpId="0" nodeType="withEffect">
                                  <p:stCondLst>
                                    <p:cond delay="0"/>
                                  </p:stCondLst>
                                  <p:childTnLst>
                                    <p:set>
                                      <p:cBhvr>
                                        <p:cTn id="26" dur="1" fill="hold">
                                          <p:stCondLst>
                                            <p:cond delay="0"/>
                                          </p:stCondLst>
                                        </p:cTn>
                                        <p:tgtEl>
                                          <p:spTgt spid="4">
                                            <p:txEl>
                                              <p:pRg st="6" end="6"/>
                                            </p:txEl>
                                          </p:spTgt>
                                        </p:tgtEl>
                                        <p:attrNameLst>
                                          <p:attrName>style.visibility</p:attrName>
                                        </p:attrNameLst>
                                      </p:cBhvr>
                                      <p:to>
                                        <p:strVal val="visible"/>
                                      </p:to>
                                    </p:set>
                                    <p:animEffect transition="in" filter="wipe(left)">
                                      <p:cBhvr>
                                        <p:cTn id="27" dur="500"/>
                                        <p:tgtEl>
                                          <p:spTgt spid="4">
                                            <p:txEl>
                                              <p:pRg st="6" end="6"/>
                                            </p:txEl>
                                          </p:spTgt>
                                        </p:tgtEl>
                                      </p:cBhvr>
                                    </p:animEffect>
                                  </p:childTnLst>
                                </p:cTn>
                              </p:par>
                              <p:par>
                                <p:cTn id="28" presetID="10" presetClass="exit" presetSubtype="0" fill="hold" nodeType="withEffect">
                                  <p:stCondLst>
                                    <p:cond delay="0"/>
                                  </p:stCondLst>
                                  <p:childTnLst>
                                    <p:animEffect transition="out" filter="fade">
                                      <p:cBhvr>
                                        <p:cTn id="29" dur="500"/>
                                        <p:tgtEl>
                                          <p:spTgt spid="5"/>
                                        </p:tgtEl>
                                      </p:cBhvr>
                                    </p:animEffect>
                                    <p:set>
                                      <p:cBhvr>
                                        <p:cTn id="30" dur="1" fill="hold">
                                          <p:stCondLst>
                                            <p:cond delay="499"/>
                                          </p:stCondLst>
                                        </p:cTn>
                                        <p:tgtEl>
                                          <p:spTgt spid="5"/>
                                        </p:tgtEl>
                                        <p:attrNameLst>
                                          <p:attrName>style.visibility</p:attrName>
                                        </p:attrNameLst>
                                      </p:cBhvr>
                                      <p:to>
                                        <p:strVal val="hidden"/>
                                      </p:to>
                                    </p:set>
                                  </p:childTnLst>
                                </p:cTn>
                              </p:par>
                              <p:par>
                                <p:cTn id="31" presetID="10" presetClass="entr" presetSubtype="0" fill="hold" nodeType="withEffect">
                                  <p:stCondLst>
                                    <p:cond delay="0"/>
                                  </p:stCondLst>
                                  <p:childTnLst>
                                    <p:set>
                                      <p:cBhvr>
                                        <p:cTn id="32" dur="1" fill="hold">
                                          <p:stCondLst>
                                            <p:cond delay="0"/>
                                          </p:stCondLst>
                                        </p:cTn>
                                        <p:tgtEl>
                                          <p:spTgt spid="6"/>
                                        </p:tgtEl>
                                        <p:attrNameLst>
                                          <p:attrName>style.visibility</p:attrName>
                                        </p:attrNameLst>
                                      </p:cBhvr>
                                      <p:to>
                                        <p:strVal val="visible"/>
                                      </p:to>
                                    </p:set>
                                    <p:animEffect transition="in" filter="fade">
                                      <p:cBhvr>
                                        <p:cTn id="33" dur="500"/>
                                        <p:tgtEl>
                                          <p:spTgt spid="6"/>
                                        </p:tgtEl>
                                      </p:cBhvr>
                                    </p:animEffect>
                                  </p:childTnLst>
                                </p:cTn>
                              </p:par>
                            </p:childTnLst>
                          </p:cTn>
                        </p:par>
                      </p:childTnLst>
                    </p:cTn>
                  </p:par>
                  <p:par>
                    <p:cTn id="34" fill="hold">
                      <p:stCondLst>
                        <p:cond delay="indefinite"/>
                      </p:stCondLst>
                      <p:childTnLst>
                        <p:par>
                          <p:cTn id="35" fill="hold">
                            <p:stCondLst>
                              <p:cond delay="0"/>
                            </p:stCondLst>
                            <p:childTnLst>
                              <p:par>
                                <p:cTn id="36" presetID="22" presetClass="entr" presetSubtype="8" fill="hold" grpId="0" nodeType="clickEffect">
                                  <p:stCondLst>
                                    <p:cond delay="0"/>
                                  </p:stCondLst>
                                  <p:childTnLst>
                                    <p:set>
                                      <p:cBhvr>
                                        <p:cTn id="37" dur="1" fill="hold">
                                          <p:stCondLst>
                                            <p:cond delay="0"/>
                                          </p:stCondLst>
                                        </p:cTn>
                                        <p:tgtEl>
                                          <p:spTgt spid="4">
                                            <p:txEl>
                                              <p:pRg st="7" end="7"/>
                                            </p:txEl>
                                          </p:spTgt>
                                        </p:tgtEl>
                                        <p:attrNameLst>
                                          <p:attrName>style.visibility</p:attrName>
                                        </p:attrNameLst>
                                      </p:cBhvr>
                                      <p:to>
                                        <p:strVal val="visible"/>
                                      </p:to>
                                    </p:set>
                                    <p:animEffect transition="in" filter="wipe(left)">
                                      <p:cBhvr>
                                        <p:cTn id="38" dur="500"/>
                                        <p:tgtEl>
                                          <p:spTgt spid="4">
                                            <p:txEl>
                                              <p:pRg st="7" end="7"/>
                                            </p:txEl>
                                          </p:spTgt>
                                        </p:tgtEl>
                                      </p:cBhvr>
                                    </p:animEffect>
                                  </p:childTnLst>
                                </p:cTn>
                              </p:par>
                              <p:par>
                                <p:cTn id="39" presetID="10" presetClass="exit" presetSubtype="0" fill="hold" nodeType="withEffect">
                                  <p:stCondLst>
                                    <p:cond delay="0"/>
                                  </p:stCondLst>
                                  <p:childTnLst>
                                    <p:animEffect transition="out" filter="fade">
                                      <p:cBhvr>
                                        <p:cTn id="40" dur="500"/>
                                        <p:tgtEl>
                                          <p:spTgt spid="6"/>
                                        </p:tgtEl>
                                      </p:cBhvr>
                                    </p:animEffect>
                                    <p:set>
                                      <p:cBhvr>
                                        <p:cTn id="41" dur="1" fill="hold">
                                          <p:stCondLst>
                                            <p:cond delay="499"/>
                                          </p:stCondLst>
                                        </p:cTn>
                                        <p:tgtEl>
                                          <p:spTgt spid="6"/>
                                        </p:tgtEl>
                                        <p:attrNameLst>
                                          <p:attrName>style.visibility</p:attrName>
                                        </p:attrNameLst>
                                      </p:cBhvr>
                                      <p:to>
                                        <p:strVal val="hidden"/>
                                      </p:to>
                                    </p:set>
                                  </p:childTnLst>
                                </p:cTn>
                              </p:par>
                              <p:par>
                                <p:cTn id="42" presetID="10" presetClass="entr" presetSubtype="0" fill="hold" nodeType="withEffect">
                                  <p:stCondLst>
                                    <p:cond delay="0"/>
                                  </p:stCondLst>
                                  <p:childTnLst>
                                    <p:set>
                                      <p:cBhvr>
                                        <p:cTn id="43" dur="1" fill="hold">
                                          <p:stCondLst>
                                            <p:cond delay="0"/>
                                          </p:stCondLst>
                                        </p:cTn>
                                        <p:tgtEl>
                                          <p:spTgt spid="5"/>
                                        </p:tgtEl>
                                        <p:attrNameLst>
                                          <p:attrName>style.visibility</p:attrName>
                                        </p:attrNameLst>
                                      </p:cBhvr>
                                      <p:to>
                                        <p:strVal val="visible"/>
                                      </p:to>
                                    </p:set>
                                    <p:animEffect transition="in" filter="fade">
                                      <p:cBhvr>
                                        <p:cTn id="44" dur="500"/>
                                        <p:tgtEl>
                                          <p:spTgt spid="5"/>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nodeType="clickEffect">
                                  <p:stCondLst>
                                    <p:cond delay="0"/>
                                  </p:stCondLst>
                                  <p:childTnLst>
                                    <p:set>
                                      <p:cBhvr>
                                        <p:cTn id="48" dur="1" fill="hold">
                                          <p:stCondLst>
                                            <p:cond delay="0"/>
                                          </p:stCondLst>
                                        </p:cTn>
                                        <p:tgtEl>
                                          <p:spTgt spid="7"/>
                                        </p:tgtEl>
                                        <p:attrNameLst>
                                          <p:attrName>style.visibility</p:attrName>
                                        </p:attrNameLst>
                                      </p:cBhvr>
                                      <p:to>
                                        <p:strVal val="visible"/>
                                      </p:to>
                                    </p:set>
                                    <p:animEffect transition="in" filter="fade">
                                      <p:cBhvr>
                                        <p:cTn id="49" dur="500"/>
                                        <p:tgtEl>
                                          <p:spTgt spid="7"/>
                                        </p:tgtEl>
                                      </p:cBhvr>
                                    </p:animEffect>
                                  </p:childTnLst>
                                </p:cTn>
                              </p:par>
                              <p:par>
                                <p:cTn id="50" presetID="10" presetClass="exit" presetSubtype="0" fill="hold" nodeType="withEffect">
                                  <p:stCondLst>
                                    <p:cond delay="0"/>
                                  </p:stCondLst>
                                  <p:childTnLst>
                                    <p:animEffect transition="out" filter="fade">
                                      <p:cBhvr>
                                        <p:cTn id="51" dur="500"/>
                                        <p:tgtEl>
                                          <p:spTgt spid="5"/>
                                        </p:tgtEl>
                                      </p:cBhvr>
                                    </p:animEffect>
                                    <p:set>
                                      <p:cBhvr>
                                        <p:cTn id="52" dur="1" fill="hold">
                                          <p:stCondLst>
                                            <p:cond delay="499"/>
                                          </p:stCondLst>
                                        </p:cTn>
                                        <p:tgtEl>
                                          <p:spTgt spid="5"/>
                                        </p:tgtEl>
                                        <p:attrNameLst>
                                          <p:attrName>style.visibility</p:attrName>
                                        </p:attrNameLst>
                                      </p:cBhvr>
                                      <p:to>
                                        <p:strVal val="hidden"/>
                                      </p:to>
                                    </p:set>
                                  </p:childTnLst>
                                </p:cTn>
                              </p:par>
                            </p:childTnLst>
                          </p:cTn>
                        </p:par>
                      </p:childTnLst>
                    </p:cTn>
                  </p:par>
                  <p:par>
                    <p:cTn id="53" fill="hold">
                      <p:stCondLst>
                        <p:cond delay="indefinite"/>
                      </p:stCondLst>
                      <p:childTnLst>
                        <p:par>
                          <p:cTn id="54" fill="hold">
                            <p:stCondLst>
                              <p:cond delay="0"/>
                            </p:stCondLst>
                            <p:childTnLst>
                              <p:par>
                                <p:cTn id="55" presetID="22" presetClass="entr" presetSubtype="8" fill="hold" grpId="0" nodeType="clickEffect">
                                  <p:stCondLst>
                                    <p:cond delay="0"/>
                                  </p:stCondLst>
                                  <p:childTnLst>
                                    <p:set>
                                      <p:cBhvr>
                                        <p:cTn id="56" dur="1" fill="hold">
                                          <p:stCondLst>
                                            <p:cond delay="0"/>
                                          </p:stCondLst>
                                        </p:cTn>
                                        <p:tgtEl>
                                          <p:spTgt spid="4">
                                            <p:txEl>
                                              <p:pRg st="8" end="8"/>
                                            </p:txEl>
                                          </p:spTgt>
                                        </p:tgtEl>
                                        <p:attrNameLst>
                                          <p:attrName>style.visibility</p:attrName>
                                        </p:attrNameLst>
                                      </p:cBhvr>
                                      <p:to>
                                        <p:strVal val="visible"/>
                                      </p:to>
                                    </p:set>
                                    <p:animEffect transition="in" filter="wipe(left)">
                                      <p:cBhvr>
                                        <p:cTn id="57" dur="500"/>
                                        <p:tgtEl>
                                          <p:spTgt spid="4">
                                            <p:txEl>
                                              <p:pRg st="8" end="8"/>
                                            </p:txEl>
                                          </p:spTgt>
                                        </p:tgtEl>
                                      </p:cBhvr>
                                    </p:animEffect>
                                  </p:childTnLst>
                                </p:cTn>
                              </p:par>
                              <p:par>
                                <p:cTn id="58" presetID="10" presetClass="entr" presetSubtype="0" fill="hold" nodeType="withEffect">
                                  <p:stCondLst>
                                    <p:cond delay="0"/>
                                  </p:stCondLst>
                                  <p:childTnLst>
                                    <p:set>
                                      <p:cBhvr>
                                        <p:cTn id="59" dur="1" fill="hold">
                                          <p:stCondLst>
                                            <p:cond delay="0"/>
                                          </p:stCondLst>
                                        </p:cTn>
                                        <p:tgtEl>
                                          <p:spTgt spid="8"/>
                                        </p:tgtEl>
                                        <p:attrNameLst>
                                          <p:attrName>style.visibility</p:attrName>
                                        </p:attrNameLst>
                                      </p:cBhvr>
                                      <p:to>
                                        <p:strVal val="visible"/>
                                      </p:to>
                                    </p:set>
                                    <p:animEffect transition="in" filter="fade">
                                      <p:cBhvr>
                                        <p:cTn id="60" dur="500"/>
                                        <p:tgtEl>
                                          <p:spTgt spid="8"/>
                                        </p:tgtEl>
                                      </p:cBhvr>
                                    </p:animEffect>
                                  </p:childTnLst>
                                </p:cTn>
                              </p:par>
                            </p:childTnLst>
                          </p:cTn>
                        </p:par>
                      </p:childTnLst>
                    </p:cTn>
                  </p:par>
                  <p:par>
                    <p:cTn id="61" fill="hold">
                      <p:stCondLst>
                        <p:cond delay="indefinite"/>
                      </p:stCondLst>
                      <p:childTnLst>
                        <p:par>
                          <p:cTn id="62" fill="hold">
                            <p:stCondLst>
                              <p:cond delay="0"/>
                            </p:stCondLst>
                            <p:childTnLst>
                              <p:par>
                                <p:cTn id="63" presetID="22" presetClass="entr" presetSubtype="8" fill="hold" grpId="0" nodeType="clickEffect">
                                  <p:stCondLst>
                                    <p:cond delay="0"/>
                                  </p:stCondLst>
                                  <p:childTnLst>
                                    <p:set>
                                      <p:cBhvr>
                                        <p:cTn id="64" dur="1" fill="hold">
                                          <p:stCondLst>
                                            <p:cond delay="0"/>
                                          </p:stCondLst>
                                        </p:cTn>
                                        <p:tgtEl>
                                          <p:spTgt spid="4">
                                            <p:txEl>
                                              <p:pRg st="9" end="9"/>
                                            </p:txEl>
                                          </p:spTgt>
                                        </p:tgtEl>
                                        <p:attrNameLst>
                                          <p:attrName>style.visibility</p:attrName>
                                        </p:attrNameLst>
                                      </p:cBhvr>
                                      <p:to>
                                        <p:strVal val="visible"/>
                                      </p:to>
                                    </p:set>
                                    <p:animEffect transition="in" filter="wipe(left)">
                                      <p:cBhvr>
                                        <p:cTn id="65" dur="500"/>
                                        <p:tgtEl>
                                          <p:spTgt spid="4">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9787" y="457200"/>
            <a:ext cx="6976155" cy="1600200"/>
          </a:xfrm>
        </p:spPr>
        <p:txBody>
          <a:bodyPr anchor="ctr">
            <a:normAutofit/>
          </a:bodyPr>
          <a:lstStyle/>
          <a:p>
            <a:r>
              <a:rPr lang="en-US" sz="4000" dirty="0" smtClean="0">
                <a:solidFill>
                  <a:schemeClr val="tx2"/>
                </a:solidFill>
              </a:rPr>
              <a:t>Homepage Recommendation</a:t>
            </a:r>
            <a:endParaRPr lang="en-US" sz="4000" dirty="0">
              <a:solidFill>
                <a:schemeClr val="tx2"/>
              </a:solidFill>
            </a:endParaRPr>
          </a:p>
        </p:txBody>
      </p:sp>
      <p:sp>
        <p:nvSpPr>
          <p:cNvPr id="4" name="Text Placeholder 3"/>
          <p:cNvSpPr>
            <a:spLocks noGrp="1"/>
          </p:cNvSpPr>
          <p:nvPr>
            <p:ph type="body" sz="half" idx="2"/>
          </p:nvPr>
        </p:nvSpPr>
        <p:spPr/>
        <p:txBody>
          <a:bodyPr>
            <a:normAutofit/>
          </a:bodyPr>
          <a:lstStyle/>
          <a:p>
            <a:pPr marL="285750" indent="-285750">
              <a:buClr>
                <a:schemeClr val="tx2"/>
              </a:buClr>
              <a:buFont typeface="Wingdings" panose="05000000000000000000" pitchFamily="2" charset="2"/>
              <a:buChar char="v"/>
            </a:pPr>
            <a:r>
              <a:rPr lang="en-US" sz="2400" dirty="0" smtClean="0"/>
              <a:t>Instructor Graphic</a:t>
            </a:r>
          </a:p>
          <a:p>
            <a:pPr marL="285750" indent="-285750">
              <a:buClr>
                <a:schemeClr val="tx2"/>
              </a:buClr>
              <a:buFont typeface="Wingdings" panose="05000000000000000000" pitchFamily="2" charset="2"/>
              <a:buChar char="v"/>
            </a:pPr>
            <a:r>
              <a:rPr lang="en-US" sz="2400" dirty="0" smtClean="0"/>
              <a:t>Short Course Intro</a:t>
            </a:r>
          </a:p>
          <a:p>
            <a:pPr marL="285750" indent="-285750">
              <a:buClr>
                <a:schemeClr val="tx2"/>
              </a:buClr>
              <a:buFont typeface="Wingdings" panose="05000000000000000000" pitchFamily="2" charset="2"/>
              <a:buChar char="v"/>
            </a:pPr>
            <a:r>
              <a:rPr lang="en-US" sz="2400" dirty="0" smtClean="0"/>
              <a:t>Linked Resources Table</a:t>
            </a:r>
          </a:p>
        </p:txBody>
      </p:sp>
      <p:pic>
        <p:nvPicPr>
          <p:cNvPr id="6" name="Content Placeholder 5"/>
          <p:cNvPicPr>
            <a:picLocks noGrp="1" noChangeAspect="1"/>
          </p:cNvPicPr>
          <p:nvPr>
            <p:ph idx="1"/>
          </p:nvPr>
        </p:nvPicPr>
        <p:blipFill>
          <a:blip r:embed="rId3"/>
          <a:stretch>
            <a:fillRect/>
          </a:stretch>
        </p:blipFill>
        <p:spPr>
          <a:xfrm>
            <a:off x="5150531" y="2052229"/>
            <a:ext cx="6172200" cy="3821931"/>
          </a:xfrm>
          <a:prstGeom prst="rect">
            <a:avLst/>
          </a:prstGeom>
          <a:ln>
            <a:solidFill>
              <a:schemeClr val="tx2"/>
            </a:solidFill>
          </a:ln>
        </p:spPr>
      </p:pic>
    </p:spTree>
    <p:extLst>
      <p:ext uri="{BB962C8B-B14F-4D97-AF65-F5344CB8AC3E}">
        <p14:creationId xmlns:p14="http://schemas.microsoft.com/office/powerpoint/2010/main" val="419893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wipe(left)">
                                      <p:cBhvr>
                                        <p:cTn id="7" dur="10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wipe(left)">
                                      <p:cBhvr>
                                        <p:cTn id="12" dur="10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wipe(left)">
                                      <p:cBhvr>
                                        <p:cTn id="17" dur="1000"/>
                                        <p:tgtEl>
                                          <p:spTgt spid="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6696635" y="3048607"/>
            <a:ext cx="4742330" cy="2554316"/>
          </a:xfrm>
        </p:spPr>
        <p:txBody>
          <a:bodyPr>
            <a:normAutofit/>
          </a:bodyPr>
          <a:lstStyle/>
          <a:p>
            <a:pPr algn="l"/>
            <a:r>
              <a:rPr lang="en-US" sz="4400" dirty="0" smtClean="0">
                <a:solidFill>
                  <a:schemeClr val="tx2"/>
                </a:solidFill>
              </a:rPr>
              <a:t>Questions?</a:t>
            </a:r>
            <a:endParaRPr lang="en-US" sz="3600" dirty="0"/>
          </a:p>
          <a:p>
            <a:pPr algn="l"/>
            <a:r>
              <a:rPr lang="en-US" sz="3600" dirty="0" smtClean="0">
                <a:solidFill>
                  <a:schemeClr val="tx2"/>
                </a:solidFill>
              </a:rPr>
              <a:t>Reactions?</a:t>
            </a:r>
            <a:endParaRPr lang="en-US" sz="4400" dirty="0" smtClean="0">
              <a:solidFill>
                <a:schemeClr val="tx2"/>
              </a:solidFill>
            </a:endParaRPr>
          </a:p>
        </p:txBody>
      </p:sp>
      <p:pic>
        <p:nvPicPr>
          <p:cNvPr id="4" name="Picture 3"/>
          <p:cNvPicPr>
            <a:picLocks noChangeAspect="1"/>
          </p:cNvPicPr>
          <p:nvPr/>
        </p:nvPicPr>
        <p:blipFill rotWithShape="1">
          <a:blip r:embed="rId3">
            <a:extLst>
              <a:ext uri="{28A0092B-C50C-407E-A947-70E740481C1C}">
                <a14:useLocalDpi xmlns:a14="http://schemas.microsoft.com/office/drawing/2010/main" val="0"/>
              </a:ext>
            </a:extLst>
          </a:blip>
          <a:srcRect l="22819" t="786" r="19363" b="5265"/>
          <a:stretch/>
        </p:blipFill>
        <p:spPr>
          <a:xfrm>
            <a:off x="612648" y="1122363"/>
            <a:ext cx="5815584" cy="4480560"/>
          </a:xfrm>
          <a:prstGeom prst="rect">
            <a:avLst/>
          </a:prstGeom>
        </p:spPr>
      </p:pic>
      <p:pic>
        <p:nvPicPr>
          <p:cNvPr id="6" name="Picture 5"/>
          <p:cNvPicPr>
            <a:picLocks noChangeAspect="1"/>
          </p:cNvPicPr>
          <p:nvPr/>
        </p:nvPicPr>
        <p:blipFill rotWithShape="1">
          <a:blip r:embed="rId4">
            <a:extLst>
              <a:ext uri="{28A0092B-C50C-407E-A947-70E740481C1C}">
                <a14:useLocalDpi xmlns:a14="http://schemas.microsoft.com/office/drawing/2010/main" val="0"/>
              </a:ext>
            </a:extLst>
          </a:blip>
          <a:srcRect l="12589" t="6642" r="7471"/>
          <a:stretch/>
        </p:blipFill>
        <p:spPr>
          <a:xfrm>
            <a:off x="9355823" y="4393726"/>
            <a:ext cx="2083142" cy="1836736"/>
          </a:xfrm>
          <a:prstGeom prst="rect">
            <a:avLst/>
          </a:prstGeom>
        </p:spPr>
      </p:pic>
      <p:sp>
        <p:nvSpPr>
          <p:cNvPr id="7" name="Rectangle 6"/>
          <p:cNvSpPr/>
          <p:nvPr/>
        </p:nvSpPr>
        <p:spPr>
          <a:xfrm>
            <a:off x="0" y="0"/>
            <a:ext cx="12192000" cy="6858000"/>
          </a:xfrm>
          <a:prstGeom prst="rect">
            <a:avLst/>
          </a:prstGeom>
          <a:noFill/>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p:cNvSpPr txBox="1"/>
          <p:nvPr/>
        </p:nvSpPr>
        <p:spPr>
          <a:xfrm>
            <a:off x="6172200" y="5070794"/>
            <a:ext cx="3049422" cy="1477328"/>
          </a:xfrm>
          <a:prstGeom prst="rect">
            <a:avLst/>
          </a:prstGeom>
          <a:noFill/>
        </p:spPr>
        <p:txBody>
          <a:bodyPr wrap="square" rtlCol="0">
            <a:spAutoFit/>
          </a:bodyPr>
          <a:lstStyle/>
          <a:p>
            <a:pPr algn="r"/>
            <a:r>
              <a:rPr lang="en-US" dirty="0" smtClean="0"/>
              <a:t>Contact Information:</a:t>
            </a:r>
          </a:p>
          <a:p>
            <a:pPr algn="r"/>
            <a:r>
              <a:rPr lang="en-US" dirty="0" smtClean="0"/>
              <a:t>Susan Boye-Lynn</a:t>
            </a:r>
          </a:p>
          <a:p>
            <a:pPr algn="r"/>
            <a:r>
              <a:rPr lang="en-US" dirty="0" smtClean="0">
                <a:solidFill>
                  <a:schemeClr val="tx2"/>
                </a:solidFill>
                <a:hlinkClick r:id="rId5"/>
              </a:rPr>
              <a:t>sboye-lynn@sandiaprep.org</a:t>
            </a:r>
            <a:endParaRPr lang="en-US" dirty="0" smtClean="0">
              <a:solidFill>
                <a:schemeClr val="tx2"/>
              </a:solidFill>
            </a:endParaRPr>
          </a:p>
          <a:p>
            <a:pPr algn="r"/>
            <a:r>
              <a:rPr lang="en-US" dirty="0" smtClean="0">
                <a:solidFill>
                  <a:schemeClr val="tx2"/>
                </a:solidFill>
                <a:hlinkClick r:id="rId6"/>
              </a:rPr>
              <a:t>boyelynn@comcast.net</a:t>
            </a:r>
            <a:endParaRPr lang="en-US" dirty="0" smtClean="0">
              <a:solidFill>
                <a:schemeClr val="tx2"/>
              </a:solidFill>
            </a:endParaRPr>
          </a:p>
          <a:p>
            <a:pPr algn="r"/>
            <a:endParaRPr lang="en-US" dirty="0"/>
          </a:p>
        </p:txBody>
      </p:sp>
    </p:spTree>
    <p:extLst>
      <p:ext uri="{BB962C8B-B14F-4D97-AF65-F5344CB8AC3E}">
        <p14:creationId xmlns:p14="http://schemas.microsoft.com/office/powerpoint/2010/main" val="3619973083"/>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P&amp;P">
      <a:dk1>
        <a:sysClr val="windowText" lastClr="000000"/>
      </a:dk1>
      <a:lt1>
        <a:sysClr val="window" lastClr="FFFFFF"/>
      </a:lt1>
      <a:dk2>
        <a:srgbClr val="146405"/>
      </a:dk2>
      <a:lt2>
        <a:srgbClr val="E7E6E6"/>
      </a:lt2>
      <a:accent1>
        <a:srgbClr val="259905"/>
      </a:accent1>
      <a:accent2>
        <a:srgbClr val="FE7002"/>
      </a:accent2>
      <a:accent3>
        <a:srgbClr val="A5A5A5"/>
      </a:accent3>
      <a:accent4>
        <a:srgbClr val="FDBE0E"/>
      </a:accent4>
      <a:accent5>
        <a:srgbClr val="7C9CD6"/>
      </a:accent5>
      <a:accent6>
        <a:srgbClr val="70AD47"/>
      </a:accent6>
      <a:hlink>
        <a:srgbClr val="055CB3"/>
      </a:hlink>
      <a:folHlink>
        <a:srgbClr val="733D58"/>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amp;PTemplate.potx" id="{7654C6BA-A6E8-480F-A1DD-6BFB9386B60C}" vid="{7554A5A4-ECF7-4564-8D42-D7482A8A576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3469</TotalTime>
  <Words>676</Words>
  <Application>Microsoft Office PowerPoint</Application>
  <PresentationFormat>Widescreen</PresentationFormat>
  <Paragraphs>124</Paragraphs>
  <Slides>10</Slides>
  <Notes>10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10</vt:i4>
      </vt:variant>
    </vt:vector>
  </HeadingPairs>
  <TitlesOfParts>
    <vt:vector size="14" baseType="lpstr">
      <vt:lpstr>Arial</vt:lpstr>
      <vt:lpstr>Calibri</vt:lpstr>
      <vt:lpstr>Wingdings</vt:lpstr>
      <vt:lpstr>Office Theme</vt:lpstr>
      <vt:lpstr>Pepper and Pear Instructional Design</vt:lpstr>
      <vt:lpstr>Where has the summer gone?   Where are you now?</vt:lpstr>
      <vt:lpstr>Ack!   Topics for Troubleshooting</vt:lpstr>
      <vt:lpstr>Presentation Back-end</vt:lpstr>
      <vt:lpstr>Prep Toolkit File Structure</vt:lpstr>
      <vt:lpstr>Filing in Drive</vt:lpstr>
      <vt:lpstr>Google Forms &amp; Sheets</vt:lpstr>
      <vt:lpstr>Zoom Questions</vt:lpstr>
      <vt:lpstr>Homepage Recommendation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Susan Boye-Lynn</dc:creator>
  <cp:lastModifiedBy>Susan Boye-Lynn</cp:lastModifiedBy>
  <cp:revision>147</cp:revision>
  <cp:lastPrinted>2020-06-09T23:09:11Z</cp:lastPrinted>
  <dcterms:created xsi:type="dcterms:W3CDTF">2020-06-01T05:06:14Z</dcterms:created>
  <dcterms:modified xsi:type="dcterms:W3CDTF">2020-07-22T01:40:47Z</dcterms:modified>
</cp:coreProperties>
</file>