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9" r:id="rId3"/>
    <p:sldId id="257" r:id="rId4"/>
    <p:sldId id="258" r:id="rId5"/>
    <p:sldId id="263" r:id="rId6"/>
    <p:sldId id="266" r:id="rId7"/>
    <p:sldId id="267" r:id="rId8"/>
    <p:sldId id="268" r:id="rId9"/>
    <p:sldId id="256" r:id="rId1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78826" autoAdjust="0"/>
  </p:normalViewPr>
  <p:slideViewPr>
    <p:cSldViewPr snapToGrid="0">
      <p:cViewPr varScale="1">
        <p:scale>
          <a:sx n="88" d="100"/>
          <a:sy n="88" d="100"/>
        </p:scale>
        <p:origin x="110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717CEC6-325B-4CA5-9171-72534C8BD57F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D205312-8693-4F13-A968-2470EBA95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4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06W3H_iDho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baseline="0" dirty="0" smtClean="0"/>
              <a:t>We spoke in the first session about Sequencing so you can stay sane.  A lot of that message was that by parsing your content between platforms.  You can pre-program items for later delivery.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Today’s topic is the core of how you build the items you need.  So, now is the time to consider which items you assign would be best distributed through which platform.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Do you want to take up class time with quizzes, when you get so little class time?  Or perhaps you use quizzes as a learning experience with immediate grading that and discussion that is BEST done in class. 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There isn’t one way to do this, but good design means carefully deciding where content is best deployed.</a:t>
            </a:r>
          </a:p>
          <a:p>
            <a:pPr defTabSz="942289">
              <a:defRPr/>
            </a:pPr>
            <a:endParaRPr lang="en-US" baseline="0" dirty="0" smtClean="0"/>
          </a:p>
          <a:p>
            <a:pPr defTabSz="942289"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assignments to you schedule per week?</a:t>
            </a:r>
          </a:p>
          <a:p>
            <a:endParaRPr lang="en-US" dirty="0" smtClean="0"/>
          </a:p>
          <a:p>
            <a:r>
              <a:rPr lang="en-US" b="1" dirty="0" smtClean="0"/>
              <a:t>POLL:</a:t>
            </a:r>
            <a:r>
              <a:rPr lang="en-US" dirty="0" smtClean="0"/>
              <a:t>  How many assignments</a:t>
            </a:r>
            <a:r>
              <a:rPr lang="en-US" baseline="0" dirty="0" smtClean="0"/>
              <a:t> do you schedule per week?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2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Learning Objects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Tools for Building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PPT/Slides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Assignments, Quizzes &amp; Exams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Knowledge Management</a:t>
            </a:r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67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r>
              <a:rPr lang="en-US" baseline="0" dirty="0" smtClean="0"/>
              <a:t> Objects can be almost anything you create for your course.  In the blended and online learning world, we specifically speak about learning objects as digital resources.</a:t>
            </a:r>
          </a:p>
          <a:p>
            <a:r>
              <a:rPr lang="en-US" baseline="0" dirty="0" smtClean="0"/>
              <a:t>	The digital world can be a storehouse of your content, and it is much more flexible than hardcopy to manage.</a:t>
            </a:r>
          </a:p>
          <a:p>
            <a:r>
              <a:rPr lang="en-US" baseline="0" dirty="0" smtClean="0"/>
              <a:t>	Items we can host, organize, manage and reuse.  YouTube videos we pull into </a:t>
            </a:r>
            <a:r>
              <a:rPr lang="en-US" baseline="0" dirty="0" err="1" smtClean="0"/>
              <a:t>EdPuzzle</a:t>
            </a:r>
            <a:r>
              <a:rPr lang="en-US" baseline="0" dirty="0" smtClean="0"/>
              <a:t> become long-term items.</a:t>
            </a:r>
          </a:p>
          <a:p>
            <a:r>
              <a:rPr lang="en-US" b="1" baseline="0" dirty="0" smtClean="0"/>
              <a:t>The reason to emphasize the concept of the Learning Object here is to emphasize their optimal attributes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Interoperable – Almost anything you create for online learning</a:t>
            </a:r>
            <a:r>
              <a:rPr lang="en-US" sz="1200" baseline="0" dirty="0" smtClean="0"/>
              <a:t> should be transferrable back to your classroom classes.  </a:t>
            </a:r>
            <a:r>
              <a:rPr lang="en-US" sz="1200" u="sng" baseline="0" dirty="0" smtClean="0"/>
              <a:t>After this year, assignments/tests/papers are likely to be online.</a:t>
            </a:r>
            <a:r>
              <a:rPr lang="en-US" sz="1200" baseline="0" dirty="0" smtClean="0"/>
              <a:t>  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Reusable - </a:t>
            </a:r>
            <a:r>
              <a:rPr lang="en-US" sz="1200" baseline="0" dirty="0" smtClean="0"/>
              <a:t>Make things you want to keep, then keep up your materials in the digital form.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Accessible – Refers to storage in such a way that</a:t>
            </a:r>
            <a:r>
              <a:rPr lang="en-US" sz="1200" baseline="0" dirty="0" smtClean="0"/>
              <a:t> you can search for it easily.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Manageable – Trackable for updating purposes.  Think</a:t>
            </a:r>
            <a:r>
              <a:rPr lang="en-US" sz="1200" baseline="0" dirty="0" smtClean="0"/>
              <a:t> of your computer as your library and classroom:  you can organize it to act as a storehouse of information or leave it in a shambles.  The better you organize and manage your resources, the more you can get out of them.</a:t>
            </a:r>
            <a:endParaRPr lang="en-US" sz="1200" dirty="0" smtClean="0"/>
          </a:p>
          <a:p>
            <a:r>
              <a:rPr lang="en-US" b="1" dirty="0" smtClean="0"/>
              <a:t>Activity:  In the Chat – How do you currently</a:t>
            </a:r>
            <a:r>
              <a:rPr lang="en-US" b="1" baseline="0" dirty="0" smtClean="0"/>
              <a:t> organize your learning objects?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0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PowerPoint/Slides – Best location for your base content,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What you use for classroom and for virtual classes.  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Sequencing Presentations – keep yourself on track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Explanatory Graphics – have them at hand, keep extra slides (hidden)</a:t>
            </a:r>
            <a:r>
              <a:rPr lang="en-US" sz="1200" baseline="0" dirty="0" smtClean="0"/>
              <a:t> so that you can get to what you need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Lecture Notes – Putting notes in presentations tends</a:t>
            </a:r>
            <a:r>
              <a:rPr lang="en-US" sz="1200" baseline="0" dirty="0" smtClean="0"/>
              <a:t> to reduce extended discourses into teachable chunks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Additional Resources – Videos, Audio, URLs</a:t>
            </a:r>
            <a:r>
              <a:rPr lang="en-US" sz="1200" baseline="0" dirty="0" smtClean="0"/>
              <a:t> to Sims, Debates, </a:t>
            </a:r>
            <a:r>
              <a:rPr lang="en-US" sz="1200" baseline="0" dirty="0" err="1" smtClean="0"/>
              <a:t>etc</a:t>
            </a:r>
            <a:r>
              <a:rPr lang="en-US" sz="1200" baseline="0" dirty="0" smtClean="0"/>
              <a:t>…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Links to Assignments – Doc</a:t>
            </a:r>
            <a:r>
              <a:rPr lang="en-US" sz="1200" baseline="0" dirty="0" smtClean="0"/>
              <a:t> &amp; Forms URLs</a:t>
            </a:r>
            <a:endParaRPr lang="en-US" sz="12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Activity Reminders – Questions, Polls, Breakout</a:t>
            </a:r>
            <a:r>
              <a:rPr lang="en-US" sz="1200" baseline="0" dirty="0" smtClean="0"/>
              <a:t> Room Plans</a:t>
            </a:r>
            <a:endParaRPr lang="en-US" baseline="0" dirty="0" smtClean="0"/>
          </a:p>
          <a:p>
            <a:r>
              <a:rPr lang="en-US" b="1" baseline="0" dirty="0" smtClean="0"/>
              <a:t>Activity:  Hand Raise – How many of you already have presentations in slide form?          Question for response:  What would make it easier for you to set them up?</a:t>
            </a:r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79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Google Forms – While this is a format</a:t>
            </a:r>
            <a:r>
              <a:rPr lang="en-US" sz="1200" baseline="0" dirty="0" smtClean="0"/>
              <a:t> that elongates the page view, it is more flexible than you may think.    Basic Questions:  Name, Email, Date &amp; Time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Short Answer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Long Answer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1200" baseline="0" dirty="0" smtClean="0"/>
              <a:t>Multiple Choice – T/F – MC Grid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Drop Down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Linear Scale </a:t>
            </a:r>
          </a:p>
          <a:p>
            <a:pPr marL="457200" lvl="1" inden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sz="1200" baseline="0" dirty="0" smtClean="0"/>
              <a:t>Whatever you build can be reused – mixed and added to create a later assessment.  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Google Sheets – </a:t>
            </a:r>
            <a:r>
              <a:rPr lang="en-US" sz="1200" dirty="0" err="1" smtClean="0"/>
              <a:t>Flubaroo</a:t>
            </a:r>
            <a:r>
              <a:rPr lang="en-US" sz="1200" dirty="0" smtClean="0"/>
              <a:t>  </a:t>
            </a:r>
            <a:r>
              <a:rPr lang="en-US" dirty="0" smtClean="0">
                <a:hlinkClick r:id="rId3"/>
              </a:rPr>
              <a:t>https://www.youtube.com/watch?v=U06W3H_iDho</a:t>
            </a:r>
            <a:endParaRPr lang="en-US" dirty="0" smtClean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1200" dirty="0" smtClean="0"/>
              <a:t>Google Docs - Turn-it-in, </a:t>
            </a:r>
            <a:r>
              <a:rPr lang="en-US" sz="1200" dirty="0" err="1" smtClean="0"/>
              <a:t>EquatIO</a:t>
            </a:r>
            <a:r>
              <a:rPr lang="en-US" sz="1200" dirty="0" smtClean="0"/>
              <a:t> – Note:  if you want to make a Template, create the doc, then go to File/New/from Template.  From there you can select upload new Template.</a:t>
            </a:r>
          </a:p>
          <a:p>
            <a:pPr marL="0" inden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sz="1200" dirty="0" smtClean="0"/>
              <a:t>Questions?</a:t>
            </a:r>
            <a:r>
              <a:rPr lang="en-US" sz="1200" baseline="0" dirty="0" smtClean="0"/>
              <a:t> Please feel free to unmute to ask.</a:t>
            </a:r>
            <a:endParaRPr lang="en-US" sz="120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65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Presentation Slides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Graphics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Texts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Video/Audio Resources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Lecture Notes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Assignments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Test Questions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Simulations/Labs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Performances/Exhibitions</a:t>
            </a:r>
          </a:p>
          <a:p>
            <a:r>
              <a:rPr lang="en-US" b="1" baseline="0" dirty="0" smtClean="0"/>
              <a:t>Activity:  Breakout – Discuss which courses might have overlap for useful sharing of content.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17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Next week is entirely about your questions.  If you have something I can prepare, I am happy to do that.  We can start right now…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57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Week:  </a:t>
            </a:r>
            <a:r>
              <a:rPr lang="en-US" dirty="0" err="1" smtClean="0"/>
              <a:t>Ack</a:t>
            </a:r>
            <a:r>
              <a:rPr lang="en-US" dirty="0" smtClean="0"/>
              <a:t>!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9112" y="1122363"/>
            <a:ext cx="5368887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3602038"/>
            <a:ext cx="44958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C1C804-97D1-4557-A9FD-662D7F9803B5}" type="datetimeFigureOut">
              <a:rPr lang="en-US" smtClean="0"/>
              <a:pPr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2CB92E2-D05C-4527-B47D-33CBA97C8E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85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85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88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7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6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78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0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54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4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68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66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C1C804-97D1-4557-A9FD-662D7F9803B5}" type="datetimeFigureOut">
              <a:rPr lang="en-US" smtClean="0"/>
              <a:pPr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2CB92E2-D05C-4527-B47D-33CBA97C8E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0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boyelynn@comcast.net" TargetMode="External"/><Relationship Id="rId5" Type="http://schemas.openxmlformats.org/officeDocument/2006/relationships/hyperlink" Target="mailto:sboye-lynn@sandiaprep.org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2844" y="1122363"/>
            <a:ext cx="5545156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4800" dirty="0" smtClean="0"/>
              <a:t>Pepper and Pear Instructional Design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6635" y="3048607"/>
            <a:ext cx="4742330" cy="255431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Templates &amp;</a:t>
            </a:r>
          </a:p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Learning </a:t>
            </a:r>
          </a:p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Objects</a:t>
            </a:r>
            <a:endParaRPr lang="en-US" sz="3600" dirty="0"/>
          </a:p>
          <a:p>
            <a:pPr algn="l"/>
            <a:endParaRPr lang="en-US" sz="1800" dirty="0" smtClean="0"/>
          </a:p>
          <a:p>
            <a:pPr algn="l"/>
            <a:endParaRPr lang="en-US" sz="1800" dirty="0"/>
          </a:p>
          <a:p>
            <a:pPr algn="l"/>
            <a:r>
              <a:rPr lang="en-US" sz="1800" b="1" dirty="0" smtClean="0">
                <a:solidFill>
                  <a:schemeClr val="tx2"/>
                </a:solidFill>
              </a:rPr>
              <a:t>With Susan Boye-Lynn</a:t>
            </a: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218" y="5602923"/>
            <a:ext cx="8939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Session Notes: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keep your mic muted when not speaking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open the Participant and Chat windows – use the to raise a question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aware that this session is being recorded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6642" r="7471"/>
          <a:stretch/>
        </p:blipFill>
        <p:spPr>
          <a:xfrm>
            <a:off x="9355823" y="3786001"/>
            <a:ext cx="2083142" cy="1836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3" t="14259" r="28750" b="14444"/>
          <a:stretch/>
        </p:blipFill>
        <p:spPr>
          <a:xfrm>
            <a:off x="6611112" y="6235700"/>
            <a:ext cx="211083" cy="20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9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How many assignments do you schedule per week?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291" y="1290094"/>
            <a:ext cx="2743200" cy="182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535" y="1290094"/>
            <a:ext cx="2743200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67" y="3663716"/>
            <a:ext cx="2668158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58" y="3729686"/>
            <a:ext cx="3257233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4916"/>
            <a:ext cx="2892335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67" y="4130280"/>
            <a:ext cx="2743200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124" y="4130280"/>
            <a:ext cx="2743201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3038" y="1834916"/>
            <a:ext cx="243525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Templates &amp; Learning Objects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309155" cy="3811588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Learning Objects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PPT/Slides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Assignments, Quizzes &amp; Exams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Knowledge Management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Troubleshooting</a:t>
            </a:r>
          </a:p>
          <a:p>
            <a:endParaRPr lang="en-US" sz="20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228" y="1412195"/>
            <a:ext cx="5637050" cy="4456793"/>
          </a:xfrm>
        </p:spPr>
      </p:pic>
    </p:spTree>
    <p:extLst>
      <p:ext uri="{BB962C8B-B14F-4D97-AF65-F5344CB8AC3E}">
        <p14:creationId xmlns:p14="http://schemas.microsoft.com/office/powerpoint/2010/main" val="11503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Interoperable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Reusable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Accessible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Manageable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Learning Objects</a:t>
            </a: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0" t="20200" r="8840"/>
          <a:stretch/>
        </p:blipFill>
        <p:spPr>
          <a:xfrm>
            <a:off x="5370513" y="2046514"/>
            <a:ext cx="6172200" cy="3889149"/>
          </a:xfrm>
        </p:spPr>
      </p:pic>
    </p:spTree>
    <p:extLst>
      <p:ext uri="{BB962C8B-B14F-4D97-AF65-F5344CB8AC3E}">
        <p14:creationId xmlns:p14="http://schemas.microsoft.com/office/powerpoint/2010/main" val="1876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PowerPoint/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>Slides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Sequencing Presentations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Explanatory Graphics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Lecture Notes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Additional Resources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Links to Assignments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Activity Reminders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908412" y="1103293"/>
            <a:ext cx="67281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How do you get your content where you need it?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12" y="2057400"/>
            <a:ext cx="6728100" cy="3809566"/>
          </a:xfrm>
        </p:spPr>
      </p:pic>
    </p:spTree>
    <p:extLst>
      <p:ext uri="{BB962C8B-B14F-4D97-AF65-F5344CB8AC3E}">
        <p14:creationId xmlns:p14="http://schemas.microsoft.com/office/powerpoint/2010/main" val="1767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Assignments, Quizzes &amp; Exams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Google Forms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Google Sheets 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err="1" smtClean="0"/>
              <a:t>Flubaroo</a:t>
            </a:r>
            <a:endParaRPr lang="en-US" sz="18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/>
              <a:t>Google Docs 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Turn-it-in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err="1" smtClean="0"/>
              <a:t>EquatIO</a:t>
            </a:r>
            <a:endParaRPr lang="en-US" sz="16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167" y="599530"/>
            <a:ext cx="5349327" cy="56823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809645">
            <a:off x="7837523" y="2452440"/>
            <a:ext cx="3835884" cy="3803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5891">
            <a:off x="4673384" y="676546"/>
            <a:ext cx="7104944" cy="39784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7854" y="2534559"/>
            <a:ext cx="7104944" cy="3802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643" y="3105002"/>
            <a:ext cx="1590675" cy="542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7513" y="3798805"/>
            <a:ext cx="6905625" cy="2371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046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Knowledge Management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Presentation Slides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Graphics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Texts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Video/Audio Resources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Lecture Notes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Assignments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Test Questions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Simulations/Labs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Performances/Exhibitions</a:t>
            </a:r>
          </a:p>
          <a:p>
            <a:pPr>
              <a:buClr>
                <a:schemeClr val="tx2"/>
              </a:buClr>
            </a:pPr>
            <a:endParaRPr lang="en-US" sz="20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000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688" y="2057401"/>
            <a:ext cx="3492282" cy="349228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484" y="2057401"/>
            <a:ext cx="7256690" cy="349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1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Troubleshooting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How can I help you?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45" y="859972"/>
            <a:ext cx="5139645" cy="5139645"/>
          </a:xfrm>
        </p:spPr>
      </p:pic>
    </p:spTree>
    <p:extLst>
      <p:ext uri="{BB962C8B-B14F-4D97-AF65-F5344CB8AC3E}">
        <p14:creationId xmlns:p14="http://schemas.microsoft.com/office/powerpoint/2010/main" val="4198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6635" y="3048607"/>
            <a:ext cx="4742330" cy="2554316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Questions?</a:t>
            </a:r>
            <a:endParaRPr lang="en-US" sz="3600" dirty="0"/>
          </a:p>
          <a:p>
            <a:pPr algn="l"/>
            <a:r>
              <a:rPr lang="en-US" sz="3600" dirty="0" smtClean="0">
                <a:solidFill>
                  <a:schemeClr val="tx2"/>
                </a:solidFill>
              </a:rPr>
              <a:t>Reactions?</a:t>
            </a:r>
            <a:endParaRPr lang="en-US" sz="4400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6642" r="7471"/>
          <a:stretch/>
        </p:blipFill>
        <p:spPr>
          <a:xfrm>
            <a:off x="9355823" y="4393726"/>
            <a:ext cx="2083142" cy="1836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72200" y="5070794"/>
            <a:ext cx="30494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Contact Information:</a:t>
            </a:r>
          </a:p>
          <a:p>
            <a:pPr algn="r"/>
            <a:r>
              <a:rPr lang="en-US" dirty="0" smtClean="0"/>
              <a:t>Susan Boye-Lynn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  <a:hlinkClick r:id="rId5"/>
              </a:rPr>
              <a:t>sboye-lynn@sandiaprep.org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r>
              <a:rPr lang="en-US" dirty="0" smtClean="0">
                <a:solidFill>
                  <a:schemeClr val="tx2"/>
                </a:solidFill>
                <a:hlinkClick r:id="rId6"/>
              </a:rPr>
              <a:t>boyelynn@comcast.net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9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&amp;P">
      <a:dk1>
        <a:sysClr val="windowText" lastClr="000000"/>
      </a:dk1>
      <a:lt1>
        <a:sysClr val="window" lastClr="FFFFFF"/>
      </a:lt1>
      <a:dk2>
        <a:srgbClr val="146405"/>
      </a:dk2>
      <a:lt2>
        <a:srgbClr val="E7E6E6"/>
      </a:lt2>
      <a:accent1>
        <a:srgbClr val="259905"/>
      </a:accent1>
      <a:accent2>
        <a:srgbClr val="FE7002"/>
      </a:accent2>
      <a:accent3>
        <a:srgbClr val="A5A5A5"/>
      </a:accent3>
      <a:accent4>
        <a:srgbClr val="FDBE0E"/>
      </a:accent4>
      <a:accent5>
        <a:srgbClr val="7C9CD6"/>
      </a:accent5>
      <a:accent6>
        <a:srgbClr val="70AD47"/>
      </a:accent6>
      <a:hlink>
        <a:srgbClr val="055CB3"/>
      </a:hlink>
      <a:folHlink>
        <a:srgbClr val="733D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&amp;PTemplate.potx" id="{7654C6BA-A6E8-480F-A1DD-6BFB9386B60C}" vid="{7554A5A4-ECF7-4564-8D42-D7482A8A57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2816</TotalTime>
  <Words>540</Words>
  <Application>Microsoft Office PowerPoint</Application>
  <PresentationFormat>Widescreen</PresentationFormat>
  <Paragraphs>127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Pepper and Pear Instructional Design</vt:lpstr>
      <vt:lpstr>How many assignments do you schedule per week?</vt:lpstr>
      <vt:lpstr>Templates &amp; Learning Objects</vt:lpstr>
      <vt:lpstr>Learning Objects</vt:lpstr>
      <vt:lpstr>PowerPoint/ Slides</vt:lpstr>
      <vt:lpstr>Assignments, Quizzes &amp; Exams</vt:lpstr>
      <vt:lpstr>Knowledge Management</vt:lpstr>
      <vt:lpstr>Troubleshooting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Boye-Lynn</dc:creator>
  <cp:lastModifiedBy>Susan Boye-Lynn</cp:lastModifiedBy>
  <cp:revision>115</cp:revision>
  <cp:lastPrinted>2020-06-09T23:09:11Z</cp:lastPrinted>
  <dcterms:created xsi:type="dcterms:W3CDTF">2020-06-01T05:06:14Z</dcterms:created>
  <dcterms:modified xsi:type="dcterms:W3CDTF">2020-07-20T06:43:29Z</dcterms:modified>
</cp:coreProperties>
</file>