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4" r:id="rId2"/>
    <p:sldId id="259" r:id="rId3"/>
    <p:sldId id="257" r:id="rId4"/>
    <p:sldId id="267" r:id="rId5"/>
    <p:sldId id="258" r:id="rId6"/>
    <p:sldId id="268" r:id="rId7"/>
    <p:sldId id="260" r:id="rId8"/>
    <p:sldId id="263" r:id="rId9"/>
    <p:sldId id="265" r:id="rId10"/>
    <p:sldId id="269" r:id="rId11"/>
    <p:sldId id="256" r:id="rId1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4" autoAdjust="0"/>
    <p:restoredTop sz="78021" autoAdjust="0"/>
  </p:normalViewPr>
  <p:slideViewPr>
    <p:cSldViewPr snapToGrid="0">
      <p:cViewPr varScale="1">
        <p:scale>
          <a:sx n="87" d="100"/>
          <a:sy n="87" d="100"/>
        </p:scale>
        <p:origin x="1140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E717CEC6-325B-4CA5-9171-72534C8BD57F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0D205312-8693-4F13-A968-2470EBA95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440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mpleforms.com/sample-website-evaluation-form.html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chsmith.com/blog/instructional-videos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2289">
              <a:defRPr/>
            </a:pPr>
            <a:r>
              <a:rPr lang="en-US" baseline="0" dirty="0" smtClean="0"/>
              <a:t>Today is about how to use resources in Blended and online learning.  At the end, I have a smorgasbord of websites with resources that I have checked were still up to date as of this week.</a:t>
            </a:r>
          </a:p>
          <a:p>
            <a:pPr defTabSz="942289">
              <a:defRPr/>
            </a:pP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1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On here I</a:t>
            </a:r>
            <a:r>
              <a:rPr lang="en-US" b="1" baseline="0" dirty="0" smtClean="0"/>
              <a:t> have put examples of resources:  textbooks, videos, websites, white/blackboard, games, experiments, activities/</a:t>
            </a:r>
            <a:r>
              <a:rPr lang="en-US" b="1" baseline="0" dirty="0" err="1" smtClean="0"/>
              <a:t>practicals</a:t>
            </a:r>
            <a:r>
              <a:rPr lang="en-US" b="1" baseline="0" dirty="0" smtClean="0"/>
              <a:t>, recording, simulations</a:t>
            </a:r>
            <a:endParaRPr lang="en-US" b="1" dirty="0" smtClean="0"/>
          </a:p>
          <a:p>
            <a:r>
              <a:rPr lang="en-US" b="1" dirty="0" smtClean="0"/>
              <a:t>Opener </a:t>
            </a:r>
            <a:r>
              <a:rPr lang="en-US" b="1" baseline="0" dirty="0" smtClean="0"/>
              <a:t>Chat:  </a:t>
            </a:r>
            <a:r>
              <a:rPr lang="en-US" baseline="0" dirty="0" smtClean="0"/>
              <a:t>What is your best resource for teaching your subject?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 often overlook the most important items…  We want to narrow in on the “hub” of your learning content.  </a:t>
            </a:r>
          </a:p>
          <a:p>
            <a:r>
              <a:rPr lang="en-US" dirty="0" smtClean="0"/>
              <a:t>“Cool” resources can pull your content one direction</a:t>
            </a:r>
            <a:r>
              <a:rPr lang="en-US" baseline="0" dirty="0" smtClean="0"/>
              <a:t> or another.    Avoid letting the resources overwhelm your main content.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 we go through the resources today, please keep in mind your “hub” resource, and consider options based on how well they can and will integrate.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320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Topics for tonight include: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The Importance</a:t>
            </a:r>
            <a:r>
              <a:rPr lang="en-US" sz="1200" baseline="0" dirty="0" smtClean="0"/>
              <a:t> of </a:t>
            </a:r>
            <a:r>
              <a:rPr lang="en-US" sz="1200" dirty="0" smtClean="0"/>
              <a:t>Being Selective and Stable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Websites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Virtual Spaces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Videos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Games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Simulations</a:t>
            </a:r>
          </a:p>
          <a:p>
            <a:endParaRPr lang="en-US" baseline="0" dirty="0" smtClean="0"/>
          </a:p>
          <a:p>
            <a:pPr defTabSz="942289">
              <a:defRPr/>
            </a:pPr>
            <a:r>
              <a:rPr lang="en-US" baseline="0" dirty="0" smtClean="0"/>
              <a:t>Note:  discussion is NOT about apps.  That is an entirely different topic, and require a lot of coordination with the various IT administrators, and checking against the student technology base.</a:t>
            </a:r>
          </a:p>
          <a:p>
            <a:pPr defTabSz="942289">
              <a:defRPr/>
            </a:pPr>
            <a:r>
              <a:rPr lang="en-US" baseline="0" dirty="0" smtClean="0"/>
              <a:t>Talk with Jenny and Allen about apps.</a:t>
            </a:r>
            <a:endParaRPr lang="en-US" dirty="0" smtClean="0"/>
          </a:p>
          <a:p>
            <a:pPr marL="176679" indent="-176679">
              <a:buFontTx/>
              <a:buChar char="-"/>
            </a:pPr>
            <a:endParaRPr lang="en-US" baseline="0" dirty="0" smtClean="0"/>
          </a:p>
          <a:p>
            <a:endParaRPr lang="en-US" baseline="0" dirty="0" smtClean="0"/>
          </a:p>
          <a:p>
            <a:pPr marL="176679" indent="-176679">
              <a:buFontTx/>
              <a:buChar char="-"/>
            </a:pPr>
            <a:endParaRPr lang="en-US" baseline="0" dirty="0" smtClean="0"/>
          </a:p>
          <a:p>
            <a:pPr marL="176679" indent="-176679">
              <a:buFontTx/>
              <a:buChar char="-"/>
            </a:pPr>
            <a:endParaRPr lang="en-US" baseline="0" dirty="0" smtClean="0"/>
          </a:p>
          <a:p>
            <a:endParaRPr lang="en-US" baseline="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667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Consistency is Reassuring – Consider how many platforms and elements you need</a:t>
            </a:r>
            <a:r>
              <a:rPr lang="en-US" sz="1200" baseline="0" dirty="0" smtClean="0"/>
              <a:t> – and how many your students are experiencing…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baseline="0" dirty="0" smtClean="0"/>
              <a:t>Keep a limit on new/added platforms and programs – try only 1 per week.  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baseline="0" dirty="0" smtClean="0"/>
              <a:t>Signal any changes in platforms or programs in your weekly introductory video.  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baseline="0" dirty="0" smtClean="0"/>
              <a:t>Be ready for platform questions and issues, have alternates in mind for everything.</a:t>
            </a:r>
            <a:endParaRPr lang="en-US" sz="120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Simple is Often Better – The main question is:</a:t>
            </a:r>
            <a:r>
              <a:rPr lang="en-US" sz="1200" baseline="0" dirty="0" smtClean="0"/>
              <a:t>  does this convey what I need it to convey?</a:t>
            </a:r>
            <a:endParaRPr lang="en-US" sz="120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Student Tech can be a Barrier – Test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Test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Test</a:t>
            </a:r>
            <a:r>
              <a:rPr lang="en-US" sz="1200" baseline="0" dirty="0" smtClean="0"/>
              <a:t>, ask colleagues to test on tech that you don’t have.  Mac meet PC.  PC meet Mac.</a:t>
            </a:r>
            <a:endParaRPr lang="en-US" sz="120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Select for Impact – sometimes you just need a video to convey visual impact, sometimes</a:t>
            </a:r>
            <a:r>
              <a:rPr lang="en-US" sz="1200" baseline="0" dirty="0" smtClean="0"/>
              <a:t> a simulation is the only way – consider how impactful the tool is and whether it does what you need (</a:t>
            </a:r>
            <a:r>
              <a:rPr lang="en-US" sz="1200" baseline="0" dirty="0" err="1" smtClean="0"/>
              <a:t>BaFa</a:t>
            </a:r>
            <a:r>
              <a:rPr lang="en-US" sz="1200" baseline="0" dirty="0" smtClean="0"/>
              <a:t>)</a:t>
            </a:r>
            <a:endParaRPr lang="en-US" sz="120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Select for Tool Usage – it is very easy to get caught up in tools, usage is key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Select for Larger Lessons – sometimes</a:t>
            </a:r>
            <a:r>
              <a:rPr lang="en-US" sz="1200" baseline="0" dirty="0" smtClean="0"/>
              <a:t> the lesson is a longer process which requires extended and connected lessons – a long-term simulation may be optimal here (Model UN)</a:t>
            </a:r>
            <a:endParaRPr lang="en-US" sz="120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pPr marL="176679" indent="-176679">
              <a:buFontTx/>
              <a:buChar char="-"/>
            </a:pPr>
            <a:endParaRPr lang="en-US" baseline="0" dirty="0" smtClean="0"/>
          </a:p>
          <a:p>
            <a:endParaRPr lang="en-US" baseline="0" dirty="0" smtClean="0"/>
          </a:p>
          <a:p>
            <a:pPr marL="176679" indent="-176679">
              <a:buFontTx/>
              <a:buChar char="-"/>
            </a:pPr>
            <a:endParaRPr lang="en-US" baseline="0" dirty="0" smtClean="0"/>
          </a:p>
          <a:p>
            <a:pPr marL="176679" indent="-176679">
              <a:buFontTx/>
              <a:buChar char="-"/>
            </a:pPr>
            <a:endParaRPr lang="en-US" baseline="0" dirty="0" smtClean="0"/>
          </a:p>
          <a:p>
            <a:endParaRPr lang="en-US" baseline="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319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en-US" dirty="0" smtClean="0"/>
              <a:t>Websites</a:t>
            </a:r>
            <a:r>
              <a:rPr lang="en-US" baseline="0" dirty="0" smtClean="0"/>
              <a:t> – most often misused resources: some are simply a great way to see something that is otherwise unattainable – </a:t>
            </a:r>
            <a:r>
              <a:rPr lang="en-US" sz="1200" dirty="0" smtClean="0"/>
              <a:t>Museums, Cities, National Monuments all have Virtual Tours,</a:t>
            </a:r>
            <a:r>
              <a:rPr lang="en-US" sz="1200" baseline="0" dirty="0" smtClean="0"/>
              <a:t> </a:t>
            </a:r>
          </a:p>
          <a:p>
            <a:pPr marL="0" indent="0"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en-US" sz="1200" baseline="0" dirty="0" smtClean="0"/>
              <a:t>Websites give access to institutions, which is important knowledge for students – As you look at them you need to discern a number of </a:t>
            </a:r>
            <a:endParaRPr lang="en-US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Initial Impression – Is the content appropriate? Is it complete?</a:t>
            </a:r>
            <a:r>
              <a:rPr lang="en-US" baseline="0" dirty="0" smtClean="0"/>
              <a:t> Is it credible?</a:t>
            </a:r>
            <a:endParaRPr lang="en-US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Information Type  - News, Original Research, Government Site, Commercial/Opinion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Publisher – Who owns the site and what do they have to gain by it?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External Perspective</a:t>
            </a:r>
            <a:r>
              <a:rPr lang="en-US" baseline="0" dirty="0" smtClean="0"/>
              <a:t> - </a:t>
            </a:r>
            <a:r>
              <a:rPr lang="en-US" dirty="0" smtClean="0"/>
              <a:t>What do other websites say about it?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Website’s Perspective – What agenda</a:t>
            </a:r>
            <a:r>
              <a:rPr lang="en-US" baseline="0" dirty="0" smtClean="0"/>
              <a:t> is being pushed?</a:t>
            </a:r>
            <a:endParaRPr lang="en-US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Website’s Intended Audience – Who else would you expect to use this site?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ADS? –</a:t>
            </a:r>
            <a:r>
              <a:rPr lang="en-US" baseline="0" dirty="0" smtClean="0"/>
              <a:t> need to check this!!!  </a:t>
            </a:r>
            <a:endParaRPr lang="en-US" dirty="0" smtClean="0"/>
          </a:p>
          <a:p>
            <a:pPr marL="0" indent="0"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en-US" b="1" dirty="0" smtClean="0"/>
              <a:t>Hands </a:t>
            </a:r>
            <a:r>
              <a:rPr lang="en-US" dirty="0" smtClean="0"/>
              <a:t>– How many of you post</a:t>
            </a:r>
            <a:r>
              <a:rPr lang="en-US" baseline="0" dirty="0" smtClean="0"/>
              <a:t> websites for students to use?  How many of you fill out a basic Website Evaluation Form for your records before posting the site?</a:t>
            </a:r>
          </a:p>
          <a:p>
            <a:pPr marL="0" indent="0"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en-US" baseline="0" dirty="0" smtClean="0"/>
              <a:t>Evaluation forms – free  </a:t>
            </a:r>
            <a:r>
              <a:rPr lang="en-US" dirty="0" smtClean="0">
                <a:hlinkClick r:id="rId3"/>
              </a:rPr>
              <a:t>https://www.sampleforms.com/sample-website-evaluation-form.html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790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Virtual Spaces are unique online environments</a:t>
            </a:r>
            <a:r>
              <a:rPr lang="en-US" baseline="0" dirty="0" smtClean="0"/>
              <a:t> – most allow for multi-user collaboration, communication and discovery.  Some very simple examples can be very powerful: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n-US" sz="1200" dirty="0" smtClean="0"/>
              <a:t>Galleries –</a:t>
            </a:r>
            <a:r>
              <a:rPr lang="en-US" baseline="0" dirty="0" smtClean="0"/>
              <a:t>Virtual Art gallery – Art Steps  https://www.artsteps.com/</a:t>
            </a:r>
            <a:endParaRPr lang="en-US" sz="120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Communication Hubs – Social Media, Zoom, or any gallery that allows interaction – Caution:  need to understand the nature</a:t>
            </a:r>
            <a:r>
              <a:rPr lang="en-US" sz="1200" baseline="0" dirty="0" smtClean="0"/>
              <a:t> of the platform and privacy settings.</a:t>
            </a:r>
            <a:endParaRPr lang="en-US" sz="120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Virtual Worlds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n-US" sz="1200" dirty="0" smtClean="0"/>
              <a:t>Meeting Places - 2</a:t>
            </a:r>
            <a:r>
              <a:rPr lang="en-US" sz="1200" baseline="30000" dirty="0" smtClean="0"/>
              <a:t>nd</a:t>
            </a:r>
            <a:r>
              <a:rPr lang="en-US" sz="1200" dirty="0" smtClean="0"/>
              <a:t> Life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Pre-Programmed Education – Minecraft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Programmable Space/Sims – </a:t>
            </a:r>
            <a:r>
              <a:rPr lang="en-US" sz="1200" dirty="0" err="1" smtClean="0"/>
              <a:t>OpenSim</a:t>
            </a:r>
            <a:r>
              <a:rPr lang="en-US" sz="1200" dirty="0" smtClean="0"/>
              <a:t>/Sim-on-a-Stick</a:t>
            </a:r>
            <a:endParaRPr lang="en-US" baseline="0" dirty="0" smtClean="0"/>
          </a:p>
          <a:p>
            <a:r>
              <a:rPr lang="en-US" baseline="0" dirty="0" smtClean="0"/>
              <a:t>Tech is the main issue here for accessibility &amp; time – Second Life will require two sessions JUST TO SET UP AVATARS and learn controls</a:t>
            </a:r>
          </a:p>
          <a:p>
            <a:r>
              <a:rPr lang="en-US" baseline="0" dirty="0" smtClean="0"/>
              <a:t>Some students will be easy adopters – some will be incredibly slow to manage the controls - and their parents will simply not have a clue…</a:t>
            </a:r>
            <a:endParaRPr lang="en-US" b="1" dirty="0" smtClean="0"/>
          </a:p>
          <a:p>
            <a:r>
              <a:rPr lang="en-US" b="1" dirty="0" smtClean="0"/>
              <a:t>Raise Hands </a:t>
            </a:r>
            <a:r>
              <a:rPr lang="en-US" dirty="0" smtClean="0"/>
              <a:t>– How many of you think you may consider using virtual spaces?  (offer to help)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966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Instructor Intro Video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Instructional Video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EdPuzzle – really nice way for you to use Knowledge Management – to pull</a:t>
            </a:r>
            <a:r>
              <a:rPr lang="en-US" sz="2200" baseline="0" dirty="0" smtClean="0"/>
              <a:t> in items for your school’s use and to swap useful learning objects.</a:t>
            </a:r>
            <a:endParaRPr lang="en-US" sz="2200" dirty="0" smtClean="0"/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YouTube/TED/IQ2 (pull</a:t>
            </a:r>
            <a:r>
              <a:rPr lang="en-US" sz="2200" baseline="0" dirty="0" smtClean="0"/>
              <a:t> short video into EdPuzzle to avoid ads and linking)</a:t>
            </a:r>
            <a:endParaRPr lang="en-US" sz="2200" dirty="0" smtClean="0"/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Websites  (look for</a:t>
            </a:r>
            <a:r>
              <a:rPr lang="en-US" sz="2200" baseline="0" dirty="0" smtClean="0"/>
              <a:t> embed codes, https://www.google.com/search?channel=cus3&amp;client=firefox-b-1-d&amp;q=embed+code)</a:t>
            </a:r>
            <a:endParaRPr lang="en-US" sz="2200" dirty="0" smtClean="0"/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Build using VT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Demonstrations – find online or build using</a:t>
            </a:r>
            <a:r>
              <a:rPr lang="en-US" sz="2400" baseline="0" dirty="0" smtClean="0"/>
              <a:t> VT  </a:t>
            </a:r>
            <a:r>
              <a:rPr lang="en-US" sz="2400" dirty="0" smtClean="0">
                <a:hlinkClick r:id="rId3"/>
              </a:rPr>
              <a:t>https://www.techsmith.com/blog/instructional-videos/</a:t>
            </a:r>
            <a:endParaRPr lang="en-US" baseline="0" dirty="0" smtClean="0"/>
          </a:p>
          <a:p>
            <a:r>
              <a:rPr lang="en-US" b="1" baseline="0" dirty="0" smtClean="0"/>
              <a:t>Note:  Flash is going unsupported this year.  ALL OLD VIDEOS MAY STOP WORKING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Poll:  How do you find videos for teaching?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152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aseline="0" dirty="0" smtClean="0"/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Facilitate &amp; Augment Learning</a:t>
            </a:r>
            <a:r>
              <a:rPr lang="en-US" sz="2000" baseline="0" dirty="0" smtClean="0"/>
              <a:t> - </a:t>
            </a:r>
            <a:r>
              <a:rPr lang="en-US" sz="1800" dirty="0" smtClean="0"/>
              <a:t>Immediate feedback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Current online games - 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Test Review: Flash Cards, Jeopardy - </a:t>
            </a:r>
          </a:p>
          <a:p>
            <a:endParaRPr lang="en-US" b="1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Pros:  engagement, real-time interaction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Cons:  may divert from learning, additional costs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Share in the chat:  </a:t>
            </a:r>
            <a:r>
              <a:rPr lang="en-US" b="0" baseline="0" dirty="0" smtClean="0"/>
              <a:t>What is your favorite game to use in class?  </a:t>
            </a:r>
          </a:p>
          <a:p>
            <a:pPr marL="176679" indent="-176679">
              <a:buFontTx/>
              <a:buChar char="-"/>
            </a:pP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795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goal of a simulation is to provide an immersive experience.</a:t>
            </a:r>
          </a:p>
          <a:p>
            <a:endParaRPr lang="en-US" baseline="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Model Real-World Safely – Cultures, Interactions, 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Provide Analytical Tools – Create data</a:t>
            </a:r>
            <a:r>
              <a:rPr lang="en-US" sz="1200" baseline="0" dirty="0" smtClean="0"/>
              <a:t> pools for analysis</a:t>
            </a:r>
            <a:endParaRPr lang="en-US" sz="120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Insight into Dynamics – Look at how a system works – Model UN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n-US" sz="1200" dirty="0" smtClean="0"/>
              <a:t>Allows Visualization – Interactive perspective with deeper understanding	Using</a:t>
            </a:r>
            <a:r>
              <a:rPr lang="en-US" sz="1200" baseline="0" dirty="0" smtClean="0"/>
              <a:t> </a:t>
            </a:r>
            <a:r>
              <a:rPr lang="en-US" baseline="0" dirty="0" err="1" smtClean="0"/>
              <a:t>BaFa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BaFa</a:t>
            </a:r>
            <a:r>
              <a:rPr lang="en-US" baseline="0" dirty="0" smtClean="0"/>
              <a:t> in IR</a:t>
            </a:r>
          </a:p>
          <a:p>
            <a:endParaRPr lang="en-US" baseline="0" dirty="0" smtClean="0"/>
          </a:p>
          <a:p>
            <a:r>
              <a:rPr lang="en-US" baseline="0" dirty="0" smtClean="0"/>
              <a:t>Simple ones can be created fairly easily.  Once the mechanisms are set up, then it can run repeatedly.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Poll:  </a:t>
            </a:r>
            <a:r>
              <a:rPr lang="en-US" baseline="0" dirty="0" smtClean="0"/>
              <a:t>Why would you use simulations in class?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747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Simpler is still often better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Technology is not universal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200" dirty="0" smtClean="0"/>
              <a:t>Research is usually faster than building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0420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 Week:  Templates &amp; Learning Objects</a:t>
            </a:r>
          </a:p>
          <a:p>
            <a:endParaRPr lang="en-US" dirty="0" smtClean="0"/>
          </a:p>
          <a:p>
            <a:endParaRPr lang="en-US" dirty="0" smtClean="0"/>
          </a:p>
          <a:p>
            <a:pPr defTabSz="942289">
              <a:defRPr/>
            </a:pPr>
            <a:r>
              <a:rPr lang="en-US" b="1" dirty="0" smtClean="0"/>
              <a:t>Final Feedback:</a:t>
            </a:r>
            <a:r>
              <a:rPr lang="en-US" b="1" baseline="0" dirty="0" smtClean="0"/>
              <a:t>  </a:t>
            </a:r>
            <a:r>
              <a:rPr lang="en-US" baseline="0" dirty="0" smtClean="0"/>
              <a:t>What Templates do you need?  Or do you?  What sort of assignments do you find it difficult to format for online use?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05312-8693-4F13-A968-2470EBA95EF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2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9112" y="1122363"/>
            <a:ext cx="5368887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72200" y="3602038"/>
            <a:ext cx="44958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0C1C804-97D1-4557-A9FD-662D7F9803B5}" type="datetimeFigureOut">
              <a:rPr lang="en-US" smtClean="0"/>
              <a:pPr/>
              <a:t>7/20/2020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2CB92E2-D05C-4527-B47D-33CBA97C8EE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9" t="786" r="19363" b="5265"/>
          <a:stretch/>
        </p:blipFill>
        <p:spPr>
          <a:xfrm>
            <a:off x="612648" y="1122363"/>
            <a:ext cx="5815584" cy="448056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85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185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988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77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60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378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30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454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043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668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92E2-D05C-4527-B47D-33CBA97C8EE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901587" cy="634921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663926" y="6308079"/>
            <a:ext cx="200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Pepper and Pear Instructional Design, LLC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866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0C1C804-97D1-4557-A9FD-662D7F9803B5}" type="datetimeFigureOut">
              <a:rPr lang="en-US" smtClean="0"/>
              <a:pPr/>
              <a:t>7/20/2020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2CB92E2-D05C-4527-B47D-33CBA97C8E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04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igitalcivicstoolkit.org/" TargetMode="External"/><Relationship Id="rId13" Type="http://schemas.openxmlformats.org/officeDocument/2006/relationships/hyperlink" Target="https://www.geoguessr.com/" TargetMode="External"/><Relationship Id="rId18" Type="http://schemas.openxmlformats.org/officeDocument/2006/relationships/hyperlink" Target="https://www.merlot.org/merlot/index.htm" TargetMode="External"/><Relationship Id="rId26" Type="http://schemas.openxmlformats.org/officeDocument/2006/relationships/image" Target="../media/image29.png"/><Relationship Id="rId39" Type="http://schemas.openxmlformats.org/officeDocument/2006/relationships/hyperlink" Target="https://www.w3schools.com/" TargetMode="External"/><Relationship Id="rId3" Type="http://schemas.openxmlformats.org/officeDocument/2006/relationships/hyperlink" Target="https://academicearth.org/" TargetMode="External"/><Relationship Id="rId21" Type="http://schemas.openxmlformats.org/officeDocument/2006/relationships/hyperlink" Target="https://www.oercommons.org/" TargetMode="External"/><Relationship Id="rId34" Type="http://schemas.openxmlformats.org/officeDocument/2006/relationships/hyperlink" Target="http://go.secondlife.com/landing/education/" TargetMode="External"/><Relationship Id="rId7" Type="http://schemas.openxmlformats.org/officeDocument/2006/relationships/hyperlink" Target="https://www.ck12.org/teacher/" TargetMode="External"/><Relationship Id="rId12" Type="http://schemas.openxmlformats.org/officeDocument/2006/relationships/hyperlink" Target="https://www.edx.org/" TargetMode="External"/><Relationship Id="rId17" Type="http://schemas.openxmlformats.org/officeDocument/2006/relationships/hyperlink" Target="https://littlealchemy.com/" TargetMode="External"/><Relationship Id="rId25" Type="http://schemas.openxmlformats.org/officeDocument/2006/relationships/hyperlink" Target="https://libguides.mines.edu/oer/simulationslabs" TargetMode="External"/><Relationship Id="rId33" Type="http://schemas.openxmlformats.org/officeDocument/2006/relationships/hyperlink" Target="http://www.readwritethink.org/" TargetMode="External"/><Relationship Id="rId38" Type="http://schemas.openxmlformats.org/officeDocument/2006/relationships/hyperlink" Target="https://edu.typetastic.com/" TargetMode="External"/><Relationship Id="rId2" Type="http://schemas.openxmlformats.org/officeDocument/2006/relationships/notesSlide" Target="../notesSlides/notesSlide11.xml"/><Relationship Id="rId16" Type="http://schemas.openxmlformats.org/officeDocument/2006/relationships/hyperlink" Target="https://www.loc.gov/education/" TargetMode="External"/><Relationship Id="rId20" Type="http://schemas.openxmlformats.org/officeDocument/2006/relationships/hyperlink" Target="https://www.pbs.org/wgbh/nova/" TargetMode="External"/><Relationship Id="rId29" Type="http://schemas.openxmlformats.org/officeDocument/2006/relationships/hyperlink" Target="mailto:boyelynn@comcast.net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ighistoryproject.com/home" TargetMode="External"/><Relationship Id="rId11" Type="http://schemas.openxmlformats.org/officeDocument/2006/relationships/hyperlink" Target="https://edpuzzle.com/home" TargetMode="External"/><Relationship Id="rId24" Type="http://schemas.openxmlformats.org/officeDocument/2006/relationships/hyperlink" Target="https://nm.pbslearningmedia.org/" TargetMode="External"/><Relationship Id="rId32" Type="http://schemas.openxmlformats.org/officeDocument/2006/relationships/hyperlink" Target="https://www.prodigygame.com/" TargetMode="External"/><Relationship Id="rId37" Type="http://schemas.openxmlformats.org/officeDocument/2006/relationships/hyperlink" Target="https://www.ted.com/" TargetMode="External"/><Relationship Id="rId40" Type="http://schemas.openxmlformats.org/officeDocument/2006/relationships/hyperlink" Target="https://www.anylogic.com/s/download-free-simulation-software-for-education/" TargetMode="External"/><Relationship Id="rId5" Type="http://schemas.openxmlformats.org/officeDocument/2006/relationships/hyperlink" Target="https://www.bbc.co.uk/news/resources/" TargetMode="External"/><Relationship Id="rId15" Type="http://schemas.openxmlformats.org/officeDocument/2006/relationships/hyperlink" Target="https://www.lessonplanet.com/" TargetMode="External"/><Relationship Id="rId23" Type="http://schemas.openxmlformats.org/officeDocument/2006/relationships/hyperlink" Target="https://ncase.me/polygons/" TargetMode="External"/><Relationship Id="rId28" Type="http://schemas.openxmlformats.org/officeDocument/2006/relationships/hyperlink" Target="mailto:sboye-lynn@sandiaprep.org" TargetMode="External"/><Relationship Id="rId36" Type="http://schemas.openxmlformats.org/officeDocument/2006/relationships/hyperlink" Target="https://sheg.stanford.edu/" TargetMode="External"/><Relationship Id="rId10" Type="http://schemas.openxmlformats.org/officeDocument/2006/relationships/hyperlink" Target="https://edsitement.neh.gov/" TargetMode="External"/><Relationship Id="rId19" Type="http://schemas.openxmlformats.org/officeDocument/2006/relationships/hyperlink" Target="https://education.minecraft.net/" TargetMode="External"/><Relationship Id="rId31" Type="http://schemas.openxmlformats.org/officeDocument/2006/relationships/hyperlink" Target="https://pixabay.com/" TargetMode="External"/><Relationship Id="rId4" Type="http://schemas.openxmlformats.org/officeDocument/2006/relationships/hyperlink" Target="https://www.annenbergclassroom.org/" TargetMode="External"/><Relationship Id="rId9" Type="http://schemas.openxmlformats.org/officeDocument/2006/relationships/hyperlink" Target="https://www.docsteach.org/" TargetMode="External"/><Relationship Id="rId14" Type="http://schemas.openxmlformats.org/officeDocument/2006/relationships/hyperlink" Target="https://artsandculture.google.com/" TargetMode="External"/><Relationship Id="rId22" Type="http://schemas.openxmlformats.org/officeDocument/2006/relationships/hyperlink" Target="http://opensimulator.org/wiki/Main_Page" TargetMode="External"/><Relationship Id="rId27" Type="http://schemas.openxmlformats.org/officeDocument/2006/relationships/image" Target="../media/image3.jpg"/><Relationship Id="rId30" Type="http://schemas.openxmlformats.org/officeDocument/2006/relationships/hyperlink" Target="https://phet.colorado.edu/" TargetMode="External"/><Relationship Id="rId35" Type="http://schemas.openxmlformats.org/officeDocument/2006/relationships/hyperlink" Target="https://www.si.edu/educators/resourc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22844" y="1122363"/>
            <a:ext cx="5545156" cy="2387600"/>
          </a:xfrm>
        </p:spPr>
        <p:txBody>
          <a:bodyPr anchor="t">
            <a:normAutofit/>
          </a:bodyPr>
          <a:lstStyle/>
          <a:p>
            <a:pPr algn="l"/>
            <a:r>
              <a:rPr lang="en-US" sz="4800" dirty="0" smtClean="0"/>
              <a:t>Pepper and Pear Instructional Design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96635" y="3048607"/>
            <a:ext cx="4742330" cy="2554316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sz="4400" dirty="0" smtClean="0">
                <a:solidFill>
                  <a:schemeClr val="tx2"/>
                </a:solidFill>
              </a:rPr>
              <a:t>Resources in</a:t>
            </a:r>
          </a:p>
          <a:p>
            <a:pPr algn="l"/>
            <a:r>
              <a:rPr lang="en-US" sz="4400" dirty="0" smtClean="0">
                <a:solidFill>
                  <a:schemeClr val="tx2"/>
                </a:solidFill>
              </a:rPr>
              <a:t>Blended</a:t>
            </a:r>
          </a:p>
          <a:p>
            <a:pPr algn="l"/>
            <a:r>
              <a:rPr lang="en-US" sz="4400" dirty="0" smtClean="0">
                <a:solidFill>
                  <a:schemeClr val="tx2"/>
                </a:solidFill>
              </a:rPr>
              <a:t>Learning</a:t>
            </a:r>
            <a:endParaRPr lang="en-US" sz="3600" dirty="0"/>
          </a:p>
          <a:p>
            <a:pPr algn="l"/>
            <a:endParaRPr lang="en-US" sz="1800" dirty="0" smtClean="0"/>
          </a:p>
          <a:p>
            <a:pPr algn="l"/>
            <a:endParaRPr lang="en-US" sz="1800" dirty="0"/>
          </a:p>
          <a:p>
            <a:pPr algn="l"/>
            <a:r>
              <a:rPr lang="en-US" sz="1800" b="1" dirty="0" smtClean="0">
                <a:solidFill>
                  <a:schemeClr val="tx2"/>
                </a:solidFill>
              </a:rPr>
              <a:t>With Susan Boye-Lynn</a:t>
            </a:r>
            <a:endParaRPr lang="en-US" sz="1800" b="1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9" t="786" r="19363" b="5265"/>
          <a:stretch/>
        </p:blipFill>
        <p:spPr>
          <a:xfrm>
            <a:off x="612648" y="1122363"/>
            <a:ext cx="5815584" cy="4480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0218" y="5602923"/>
            <a:ext cx="89398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Session Notes: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Please keep your mic muted when not speaking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Please open the Participant and Chat windows – use the to raise a question 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 aware that this session is being recorded 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9" t="6642" r="7471"/>
          <a:stretch/>
        </p:blipFill>
        <p:spPr>
          <a:xfrm>
            <a:off x="9355823" y="3786001"/>
            <a:ext cx="2083142" cy="18367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3" t="14259" r="28750" b="14444"/>
          <a:stretch/>
        </p:blipFill>
        <p:spPr>
          <a:xfrm>
            <a:off x="6611112" y="6235700"/>
            <a:ext cx="211083" cy="20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896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What is your best resource for teaching?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24"/>
          <a:stretch/>
        </p:blipFill>
        <p:spPr>
          <a:xfrm>
            <a:off x="7186325" y="1690688"/>
            <a:ext cx="2846188" cy="21031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63"/>
          <a:stretch/>
        </p:blipFill>
        <p:spPr>
          <a:xfrm>
            <a:off x="10272773" y="1690688"/>
            <a:ext cx="1569056" cy="21031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2" t="8768" r="19315" b="1917"/>
          <a:stretch/>
        </p:blipFill>
        <p:spPr>
          <a:xfrm>
            <a:off x="350171" y="1690688"/>
            <a:ext cx="1922484" cy="21031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0" r="23586" b="19494"/>
          <a:stretch/>
        </p:blipFill>
        <p:spPr>
          <a:xfrm>
            <a:off x="4645981" y="1690688"/>
            <a:ext cx="2300085" cy="21031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309" y="4172220"/>
            <a:ext cx="3157148" cy="21031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" r="35672"/>
          <a:stretch/>
        </p:blipFill>
        <p:spPr>
          <a:xfrm>
            <a:off x="2512914" y="1690688"/>
            <a:ext cx="1892808" cy="21031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6" r="9763"/>
          <a:stretch/>
        </p:blipFill>
        <p:spPr>
          <a:xfrm>
            <a:off x="350171" y="4172220"/>
            <a:ext cx="2960915" cy="182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456" y="4172220"/>
            <a:ext cx="2804160" cy="21031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0" r="17820" b="4800"/>
          <a:stretch/>
        </p:blipFill>
        <p:spPr>
          <a:xfrm>
            <a:off x="3400779" y="4172220"/>
            <a:ext cx="2255984" cy="210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22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9788" y="457200"/>
            <a:ext cx="4448308" cy="1600200"/>
          </a:xfrm>
        </p:spPr>
        <p:txBody>
          <a:bodyPr anchor="ctr">
            <a:noAutofit/>
          </a:bodyPr>
          <a:lstStyle/>
          <a:p>
            <a:r>
              <a:rPr lang="en-US" sz="4000" dirty="0" smtClean="0">
                <a:solidFill>
                  <a:schemeClr val="tx2"/>
                </a:solidFill>
              </a:rPr>
              <a:t>Resources in Blended Learning</a:t>
            </a:r>
            <a:endParaRPr lang="en-US" sz="4000" dirty="0">
              <a:solidFill>
                <a:schemeClr val="tx2"/>
              </a:solidFill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463" y="1967548"/>
            <a:ext cx="5852160" cy="3901440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smtClean="0"/>
              <a:t>Be Selective and Stable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smtClean="0"/>
              <a:t>Websites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smtClean="0"/>
              <a:t>Virtual Spaces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smtClean="0"/>
              <a:t>Videos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smtClean="0"/>
              <a:t>Games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smtClean="0"/>
              <a:t>Simulations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5034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4000" dirty="0" smtClean="0">
                <a:solidFill>
                  <a:schemeClr val="tx2"/>
                </a:solidFill>
              </a:rPr>
              <a:t>Be Selective    and Stable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smtClean="0"/>
              <a:t>Consistency is Reassuring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smtClean="0"/>
              <a:t>Simple is Often </a:t>
            </a:r>
            <a:r>
              <a:rPr lang="en-US" sz="1800" dirty="0"/>
              <a:t>B</a:t>
            </a:r>
            <a:r>
              <a:rPr lang="en-US" sz="1800" dirty="0" smtClean="0"/>
              <a:t>etter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smtClean="0"/>
              <a:t>Student Tech can be a Barrier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smtClean="0"/>
              <a:t>Select for Impact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smtClean="0"/>
              <a:t>Select for Tool Usage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smtClean="0"/>
              <a:t>Select for Larger Lessons</a:t>
            </a:r>
          </a:p>
          <a:p>
            <a:endParaRPr lang="en-US" sz="1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091" y="2057400"/>
            <a:ext cx="5852160" cy="3072384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930" y="2057400"/>
            <a:ext cx="4435321" cy="30723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961" y="2057400"/>
            <a:ext cx="2121865" cy="30723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345" y="1600066"/>
            <a:ext cx="5257651" cy="39870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345" y="1841041"/>
            <a:ext cx="5257651" cy="350510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090" y="1642871"/>
            <a:ext cx="5852160" cy="390144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29007" y="5128812"/>
            <a:ext cx="475705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Time for a Poll!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799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4000" dirty="0" smtClean="0">
                <a:solidFill>
                  <a:schemeClr val="tx2"/>
                </a:solidFill>
              </a:rPr>
              <a:t>Websites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Initial Impression</a:t>
            </a:r>
            <a:endParaRPr lang="en-US" sz="2000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Information Type 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smtClean="0"/>
              <a:t>News (commercial?)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smtClean="0"/>
              <a:t>Original Research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smtClean="0"/>
              <a:t>Government Data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smtClean="0"/>
              <a:t>Commercial/Opinion</a:t>
            </a:r>
            <a:endParaRPr lang="en-US" sz="1800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Publisher</a:t>
            </a:r>
            <a:endParaRPr lang="en-US" sz="2000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External Perspective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Website’s Perspective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Website’s Intended Audience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201" y="2057400"/>
            <a:ext cx="5852160" cy="36210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6297" y="1109662"/>
            <a:ext cx="2266950" cy="18954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65410" y="5678424"/>
            <a:ext cx="60797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Does the website have ads?</a:t>
            </a:r>
            <a:endParaRPr lang="en-US" sz="4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65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4000" dirty="0" smtClean="0">
                <a:solidFill>
                  <a:schemeClr val="tx2"/>
                </a:solidFill>
              </a:rPr>
              <a:t>Virtual Spaces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Galleries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Communication Hubs</a:t>
            </a:r>
            <a:endParaRPr lang="en-US" sz="2000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Virtual Worlds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smtClean="0"/>
              <a:t>Meeting Places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smtClean="0"/>
              <a:t>Pre-Programmed Education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1800" dirty="0" smtClean="0"/>
              <a:t>Programmable Space/Sims</a:t>
            </a:r>
            <a:endParaRPr lang="en-US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010" y="537071"/>
            <a:ext cx="6077567" cy="37044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501" y="3316076"/>
            <a:ext cx="3260076" cy="326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638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4000" dirty="0" smtClean="0">
                <a:solidFill>
                  <a:schemeClr val="tx2"/>
                </a:solidFill>
              </a:rPr>
              <a:t>Video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Instructor Intro Video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Instructional Video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EdPuzzle</a:t>
            </a:r>
            <a:endParaRPr lang="en-US" sz="2200" dirty="0"/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YouTube/TED/IQ</a:t>
            </a:r>
            <a:r>
              <a:rPr lang="en-US" sz="2200" baseline="30000" dirty="0" smtClean="0"/>
              <a:t>2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Websites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200" dirty="0" smtClean="0"/>
              <a:t>Build using VT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400" dirty="0" smtClean="0"/>
              <a:t>Demonstrations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94477" y="2057400"/>
            <a:ext cx="6172200" cy="34704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02577" y="5127779"/>
            <a:ext cx="355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Ground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9007" y="5128812"/>
            <a:ext cx="475705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Time for a Poll!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127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4000" dirty="0" smtClean="0">
                <a:solidFill>
                  <a:schemeClr val="tx2"/>
                </a:solidFill>
              </a:rPr>
              <a:t>Games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Clr>
                <a:schemeClr val="tx2"/>
              </a:buClr>
            </a:pPr>
            <a:r>
              <a:rPr lang="en-US" sz="2000" dirty="0" smtClean="0"/>
              <a:t>Games – create engagement through real-time action/reaction chains.  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Facilitate &amp; Augment Learning</a:t>
            </a:r>
            <a:endParaRPr lang="en-US" sz="1800" dirty="0" smtClean="0"/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Current online games</a:t>
            </a:r>
            <a:endParaRPr lang="en-US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497" y="2057400"/>
            <a:ext cx="5852160" cy="3901440"/>
          </a:xfrm>
        </p:spPr>
      </p:pic>
    </p:spTree>
    <p:extLst>
      <p:ext uri="{BB962C8B-B14F-4D97-AF65-F5344CB8AC3E}">
        <p14:creationId xmlns:p14="http://schemas.microsoft.com/office/powerpoint/2010/main" val="17671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4000" dirty="0" smtClean="0">
                <a:solidFill>
                  <a:schemeClr val="tx2"/>
                </a:solidFill>
              </a:rPr>
              <a:t>Simulations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Clr>
                <a:schemeClr val="tx2"/>
              </a:buClr>
            </a:pPr>
            <a:r>
              <a:rPr lang="en-US" sz="2000" dirty="0" smtClean="0"/>
              <a:t>Simulations – at the core are about things or systems and how they behave. 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Model Real-World Safely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Provide Analytical Tools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Insight into Dynamics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Allows Visualization</a:t>
            </a:r>
            <a:endParaRPr lang="en-US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033" y="1738115"/>
            <a:ext cx="6172200" cy="4130873"/>
          </a:xfrm>
        </p:spPr>
      </p:pic>
      <p:sp>
        <p:nvSpPr>
          <p:cNvPr id="6" name="Rectangle 5"/>
          <p:cNvSpPr/>
          <p:nvPr/>
        </p:nvSpPr>
        <p:spPr>
          <a:xfrm>
            <a:off x="429007" y="5128812"/>
            <a:ext cx="475705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Time for a Poll!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271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4000" dirty="0" smtClean="0">
                <a:solidFill>
                  <a:schemeClr val="tx2"/>
                </a:solidFill>
              </a:rPr>
              <a:t>In Closing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Simpler is still often better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Technology is not universal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Research is usually faster than building</a:t>
            </a:r>
            <a:endParaRPr lang="en-US" sz="2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754188"/>
            <a:ext cx="6172200" cy="4114800"/>
          </a:xfrm>
        </p:spPr>
      </p:pic>
    </p:spTree>
    <p:extLst>
      <p:ext uri="{BB962C8B-B14F-4D97-AF65-F5344CB8AC3E}">
        <p14:creationId xmlns:p14="http://schemas.microsoft.com/office/powerpoint/2010/main" val="1959972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91" y="85127"/>
            <a:ext cx="12053187" cy="68326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Resources: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Academic Earth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https://academicearth.org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/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Annenberg Classroom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https://www.annenbergclassroom.org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/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BBC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iReporter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www.bbc.co.uk/news/resources/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Big History Project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www.bighistoryproject.com/home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CK-12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https://www.ck12.org/teacher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/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Digital Civics Toolkit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https://www.digitalcivicstoolkit.org/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Docs Teach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https://www.docsteach.org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/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EDSITEment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https://edsitement.neh.gov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/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EdPuzzle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https://edpuzzle.com/home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EdX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https://www.edx.org/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Geoguessr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https://www.geoguessr.com/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Google Arts &amp; Culture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https://artsandculture.google.com/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Lesson Planet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15"/>
              </a:rPr>
              <a:t>https://www.lessonplanet.com/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Library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Congress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16"/>
              </a:rPr>
              <a:t>https://www.loc.gov/education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16"/>
              </a:rPr>
              <a:t>/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Little Alchemy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17"/>
              </a:rPr>
              <a:t>https://littlealchemy.com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17"/>
              </a:rPr>
              <a:t>/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Merlot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18"/>
              </a:rPr>
              <a:t>https://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18"/>
              </a:rPr>
              <a:t>www.merlot.org/merlot/index.htm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Minecraft Education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19"/>
              </a:rPr>
              <a:t>https://education.minecraft.net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19"/>
              </a:rPr>
              <a:t>/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NOVA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0"/>
              </a:rPr>
              <a:t>https://www.pbs.org/wgbh/nova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20"/>
              </a:rPr>
              <a:t>/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OER Commons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1"/>
              </a:rPr>
              <a:t>https://www.oercommons.org/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Open Sim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2"/>
              </a:rPr>
              <a:t>http://opensimulator.org/wiki/Main_Page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Parable of the Polygons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3"/>
              </a:rPr>
              <a:t>https://ncase.me/polygons/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PBS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Learning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4"/>
              </a:rPr>
              <a:t>https://nm.pbslearningmedia.org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24"/>
              </a:rPr>
              <a:t>/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Arthur Lakes Library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5"/>
              </a:rPr>
              <a:t>https://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25"/>
              </a:rPr>
              <a:t>libguides.mines.edu/oer/simulationslabs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88416" y="3875655"/>
            <a:ext cx="3339317" cy="1129214"/>
          </a:xfrm>
        </p:spPr>
        <p:txBody>
          <a:bodyPr>
            <a:normAutofit lnSpcReduction="10000"/>
          </a:bodyPr>
          <a:lstStyle/>
          <a:p>
            <a:pPr algn="l">
              <a:spcBef>
                <a:spcPts val="0"/>
              </a:spcBef>
            </a:pPr>
            <a:r>
              <a:rPr lang="en-US" sz="4400" dirty="0" smtClean="0">
                <a:solidFill>
                  <a:schemeClr val="tx2"/>
                </a:solidFill>
              </a:rPr>
              <a:t>Questions?</a:t>
            </a:r>
            <a:endParaRPr lang="en-US" sz="3600" dirty="0"/>
          </a:p>
          <a:p>
            <a:pPr algn="l">
              <a:spcBef>
                <a:spcPts val="0"/>
              </a:spcBef>
            </a:pPr>
            <a:r>
              <a:rPr lang="en-US" sz="3600" dirty="0" smtClean="0">
                <a:solidFill>
                  <a:schemeClr val="tx2"/>
                </a:solidFill>
              </a:rPr>
              <a:t>Reactions?</a:t>
            </a:r>
            <a:endParaRPr lang="en-US" sz="4400" dirty="0" smtClean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9" t="786" r="19363" b="5265"/>
          <a:stretch/>
        </p:blipFill>
        <p:spPr>
          <a:xfrm>
            <a:off x="6947430" y="5262029"/>
            <a:ext cx="1877618" cy="14465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9" t="6642" r="7471"/>
          <a:stretch/>
        </p:blipFill>
        <p:spPr>
          <a:xfrm>
            <a:off x="10331361" y="3875654"/>
            <a:ext cx="1681922" cy="14829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63861" y="5516380"/>
            <a:ext cx="30494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Contact Information:</a:t>
            </a:r>
          </a:p>
          <a:p>
            <a:pPr algn="r"/>
            <a:r>
              <a:rPr lang="en-US" dirty="0" smtClean="0"/>
              <a:t>Susan Boye-Lynn</a:t>
            </a:r>
          </a:p>
          <a:p>
            <a:pPr algn="r"/>
            <a:r>
              <a:rPr lang="en-US" dirty="0" smtClean="0">
                <a:solidFill>
                  <a:schemeClr val="tx2"/>
                </a:solidFill>
                <a:hlinkClick r:id="rId28"/>
              </a:rPr>
              <a:t>sboye-lynn@sandiaprep.org</a:t>
            </a:r>
            <a:endParaRPr lang="en-US" dirty="0" smtClean="0">
              <a:solidFill>
                <a:schemeClr val="tx2"/>
              </a:solidFill>
            </a:endParaRPr>
          </a:p>
          <a:p>
            <a:pPr algn="r"/>
            <a:r>
              <a:rPr lang="en-US" dirty="0" smtClean="0">
                <a:solidFill>
                  <a:schemeClr val="tx2"/>
                </a:solidFill>
                <a:hlinkClick r:id="rId29"/>
              </a:rPr>
              <a:t>boyelynn@comcast.net</a:t>
            </a:r>
            <a:endParaRPr lang="en-US" dirty="0" smtClean="0">
              <a:solidFill>
                <a:schemeClr val="tx2"/>
              </a:solidFill>
            </a:endParaRPr>
          </a:p>
          <a:p>
            <a:pPr algn="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491111" y="482692"/>
            <a:ext cx="583970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PhET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Sims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0"/>
              </a:rPr>
              <a:t>https://phet.colorado.edu/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Pixabay 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1"/>
              </a:rPr>
              <a:t>https://pixabay.com/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Prodigy Game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2"/>
              </a:rPr>
              <a:t>https://www.prodigygame.com/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ReadWriteThink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3"/>
              </a:rPr>
              <a:t>http://www.readwritethink.org/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Second Life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4"/>
              </a:rPr>
              <a:t>http://go.secondlife.com/landing/education/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Smithsonian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5"/>
              </a:rPr>
              <a:t>https://www.si.edu/educators/resources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Stanford History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6"/>
              </a:rPr>
              <a:t>https://sheg.stanford.edu/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7"/>
              </a:rPr>
              <a:t>https://www.ted.com/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Type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Tastic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8"/>
              </a:rPr>
              <a:t>https://edu.typetastic.com/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W3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Schools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9"/>
              </a:rPr>
              <a:t>https://www.w3schools.com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39"/>
              </a:rPr>
              <a:t>/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AnyLogic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40"/>
              </a:rPr>
              <a:t>https://www.anylogic.com/s/download-free-simulation-software-for-education/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97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P&amp;P">
      <a:dk1>
        <a:sysClr val="windowText" lastClr="000000"/>
      </a:dk1>
      <a:lt1>
        <a:sysClr val="window" lastClr="FFFFFF"/>
      </a:lt1>
      <a:dk2>
        <a:srgbClr val="146405"/>
      </a:dk2>
      <a:lt2>
        <a:srgbClr val="E7E6E6"/>
      </a:lt2>
      <a:accent1>
        <a:srgbClr val="259905"/>
      </a:accent1>
      <a:accent2>
        <a:srgbClr val="FE7002"/>
      </a:accent2>
      <a:accent3>
        <a:srgbClr val="A5A5A5"/>
      </a:accent3>
      <a:accent4>
        <a:srgbClr val="FDBE0E"/>
      </a:accent4>
      <a:accent5>
        <a:srgbClr val="7C9CD6"/>
      </a:accent5>
      <a:accent6>
        <a:srgbClr val="70AD47"/>
      </a:accent6>
      <a:hlink>
        <a:srgbClr val="055CB3"/>
      </a:hlink>
      <a:folHlink>
        <a:srgbClr val="733D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&amp;PTemplate.potx" id="{7654C6BA-A6E8-480F-A1DD-6BFB9386B60C}" vid="{7554A5A4-ECF7-4564-8D42-D7482A8A576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4663</TotalTime>
  <Words>1443</Words>
  <Application>Microsoft Office PowerPoint</Application>
  <PresentationFormat>Widescreen</PresentationFormat>
  <Paragraphs>219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Office Theme</vt:lpstr>
      <vt:lpstr>Pepper and Pear Instructional Design</vt:lpstr>
      <vt:lpstr>What is your best resource for teaching?</vt:lpstr>
      <vt:lpstr>Resources in Blended Learning</vt:lpstr>
      <vt:lpstr>Be Selective    and Stable</vt:lpstr>
      <vt:lpstr>Websites</vt:lpstr>
      <vt:lpstr>Virtual Spaces</vt:lpstr>
      <vt:lpstr>Video</vt:lpstr>
      <vt:lpstr>Games</vt:lpstr>
      <vt:lpstr>Simulations</vt:lpstr>
      <vt:lpstr>In Closing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Boye-Lynn</dc:creator>
  <cp:lastModifiedBy>Susan Boye-Lynn</cp:lastModifiedBy>
  <cp:revision>146</cp:revision>
  <cp:lastPrinted>2020-06-09T23:09:11Z</cp:lastPrinted>
  <dcterms:created xsi:type="dcterms:W3CDTF">2020-06-01T05:06:14Z</dcterms:created>
  <dcterms:modified xsi:type="dcterms:W3CDTF">2020-07-20T06:42:30Z</dcterms:modified>
</cp:coreProperties>
</file>