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4" r:id="rId2"/>
    <p:sldId id="259" r:id="rId3"/>
    <p:sldId id="257" r:id="rId4"/>
    <p:sldId id="258" r:id="rId5"/>
    <p:sldId id="268" r:id="rId6"/>
    <p:sldId id="266" r:id="rId7"/>
    <p:sldId id="261" r:id="rId8"/>
    <p:sldId id="265" r:id="rId9"/>
    <p:sldId id="267" r:id="rId10"/>
    <p:sldId id="269" r:id="rId11"/>
    <p:sldId id="256"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72842" autoAdjust="0"/>
  </p:normalViewPr>
  <p:slideViewPr>
    <p:cSldViewPr snapToGrid="0">
      <p:cViewPr varScale="1">
        <p:scale>
          <a:sx n="81" d="100"/>
          <a:sy n="81" d="100"/>
        </p:scale>
        <p:origin x="1380"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717CEC6-325B-4CA5-9171-72534C8BD57F}" type="datetimeFigureOut">
              <a:rPr lang="en-US" smtClean="0"/>
              <a:t>7/20/2020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D205312-8693-4F13-A968-2470EBA95EF4}" type="slidenum">
              <a:rPr lang="en-US" smtClean="0"/>
              <a:t>‹#›</a:t>
            </a:fld>
            <a:endParaRPr lang="en-US"/>
          </a:p>
        </p:txBody>
      </p:sp>
    </p:spTree>
    <p:extLst>
      <p:ext uri="{BB962C8B-B14F-4D97-AF65-F5344CB8AC3E}">
        <p14:creationId xmlns:p14="http://schemas.microsoft.com/office/powerpoint/2010/main" val="1360440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eb.b.ebscohost.com/src_ic/pdfviewer/pdfviewer?vid=2&amp;sid=8dada786-41f9-4612-a1d8-3c858413159d@pdc-v-sessmgr0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eb.b.ebscohost.com/src_ic/pdfviewer/pdfviewer?vid=2&amp;sid=8dada786-41f9-4612-a1d8-3c858413159d@pdc-v-sessmgr05"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aseline="0" dirty="0" smtClean="0"/>
              <a:t>Today’s Goal:  Talk through assessment in online learning.  </a:t>
            </a:r>
          </a:p>
          <a:p>
            <a:pPr defTabSz="942289">
              <a:defRPr/>
            </a:pPr>
            <a:endParaRPr lang="en-US" baseline="0" dirty="0" smtClean="0"/>
          </a:p>
          <a:p>
            <a:pPr defTabSz="942289">
              <a:defRPr/>
            </a:pPr>
            <a:r>
              <a:rPr lang="en-US" baseline="0" dirty="0" smtClean="0"/>
              <a:t>Distinction:  a test is a product – a knowledge check that is part of the learning objects.  When we use a knowledge check to look at our instruction, then we are assessing the learning and learning objects.  </a:t>
            </a:r>
          </a:p>
          <a:p>
            <a:pPr defTabSz="942289">
              <a:defRPr/>
            </a:pPr>
            <a:endParaRPr lang="en-US" baseline="0" dirty="0" smtClean="0"/>
          </a:p>
          <a:p>
            <a:pPr defTabSz="942289">
              <a:defRPr/>
            </a:pPr>
            <a:r>
              <a:rPr lang="en-US" baseline="0" dirty="0" smtClean="0"/>
              <a:t>So today will be about the use of tests for students, but also about how to use the knowledge checks we build for learning assessment.</a:t>
            </a:r>
            <a:endParaRPr lang="en-US"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a:t>
            </a:fld>
            <a:endParaRPr lang="en-US"/>
          </a:p>
        </p:txBody>
      </p:sp>
    </p:spTree>
    <p:extLst>
      <p:ext uri="{BB962C8B-B14F-4D97-AF65-F5344CB8AC3E}">
        <p14:creationId xmlns:p14="http://schemas.microsoft.com/office/powerpoint/2010/main" val="18144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2"/>
                </a:solidFill>
              </a:rPr>
              <a:t>How do you know when someone has learned?  Discussion</a:t>
            </a:r>
          </a:p>
          <a:p>
            <a:endParaRPr lang="en-US" dirty="0" smtClean="0">
              <a:solidFill>
                <a:schemeClr val="tx2"/>
              </a:solidFill>
            </a:endParaRPr>
          </a:p>
          <a:p>
            <a:r>
              <a:rPr lang="en-US" dirty="0" smtClean="0">
                <a:solidFill>
                  <a:schemeClr val="tx2"/>
                </a:solidFill>
              </a:rPr>
              <a:t>How do you know when</a:t>
            </a:r>
            <a:r>
              <a:rPr lang="en-US" baseline="0" dirty="0" smtClean="0">
                <a:solidFill>
                  <a:schemeClr val="tx2"/>
                </a:solidFill>
              </a:rPr>
              <a:t> your teaching affected that learning outcome?</a:t>
            </a:r>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2</a:t>
            </a:fld>
            <a:endParaRPr lang="en-US"/>
          </a:p>
        </p:txBody>
      </p:sp>
    </p:spTree>
    <p:extLst>
      <p:ext uri="{BB962C8B-B14F-4D97-AF65-F5344CB8AC3E}">
        <p14:creationId xmlns:p14="http://schemas.microsoft.com/office/powerpoint/2010/main" val="324832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chemeClr val="tx2"/>
              </a:buClr>
              <a:buFont typeface="Wingdings" panose="05000000000000000000" pitchFamily="2" charset="2"/>
              <a:buChar char="v"/>
            </a:pPr>
            <a:r>
              <a:rPr lang="en-US" sz="2400" dirty="0" smtClean="0"/>
              <a:t>What do we mean by Assessment?</a:t>
            </a:r>
          </a:p>
          <a:p>
            <a:pPr marL="285750" indent="-285750">
              <a:buClr>
                <a:schemeClr val="tx2"/>
              </a:buClr>
              <a:buFont typeface="Wingdings" panose="05000000000000000000" pitchFamily="2" charset="2"/>
              <a:buChar char="v"/>
            </a:pPr>
            <a:r>
              <a:rPr lang="en-US" sz="2400" dirty="0" smtClean="0"/>
              <a:t>Types of Assessment</a:t>
            </a:r>
          </a:p>
          <a:p>
            <a:pPr marL="285750" indent="-285750">
              <a:buClr>
                <a:schemeClr val="tx2"/>
              </a:buClr>
              <a:buFont typeface="Wingdings" panose="05000000000000000000" pitchFamily="2" charset="2"/>
              <a:buChar char="v"/>
            </a:pPr>
            <a:r>
              <a:rPr lang="en-US" sz="2400" dirty="0" smtClean="0"/>
              <a:t>Assessment as Presence</a:t>
            </a:r>
          </a:p>
          <a:p>
            <a:pPr marL="285750" indent="-285750">
              <a:buClr>
                <a:schemeClr val="tx2"/>
              </a:buClr>
              <a:buFont typeface="Wingdings" panose="05000000000000000000" pitchFamily="2" charset="2"/>
              <a:buChar char="v"/>
            </a:pPr>
            <a:r>
              <a:rPr lang="en-US" sz="2400" dirty="0" smtClean="0"/>
              <a:t>Assessment as Knowledge</a:t>
            </a:r>
          </a:p>
          <a:p>
            <a:pPr marL="285750" indent="-285750">
              <a:buClr>
                <a:schemeClr val="tx2"/>
              </a:buClr>
              <a:buFont typeface="Wingdings" panose="05000000000000000000" pitchFamily="2" charset="2"/>
              <a:buChar char="v"/>
            </a:pPr>
            <a:r>
              <a:rPr lang="en-US" sz="2400" dirty="0" smtClean="0"/>
              <a:t>Formatting for Online</a:t>
            </a:r>
          </a:p>
          <a:p>
            <a:pPr marL="285750" indent="-285750">
              <a:buClr>
                <a:schemeClr val="tx2"/>
              </a:buClr>
              <a:buFont typeface="Wingdings" panose="05000000000000000000" pitchFamily="2" charset="2"/>
              <a:buChar char="v"/>
            </a:pPr>
            <a:r>
              <a:rPr lang="en-US" sz="2400" dirty="0" smtClean="0"/>
              <a:t>Getting Fancy –</a:t>
            </a:r>
          </a:p>
          <a:p>
            <a:pPr marL="742950" lvl="1" indent="-285750">
              <a:buClr>
                <a:schemeClr val="tx2"/>
              </a:buClr>
              <a:buFont typeface="Wingdings" panose="05000000000000000000" pitchFamily="2" charset="2"/>
              <a:buChar char="v"/>
            </a:pPr>
            <a:r>
              <a:rPr lang="en-US" sz="2200" dirty="0" smtClean="0"/>
              <a:t>Collaborative Learning</a:t>
            </a:r>
          </a:p>
          <a:p>
            <a:endParaRPr lang="en-US" baseline="0" dirty="0" smtClean="0"/>
          </a:p>
          <a:p>
            <a:endParaRPr lang="en-US" baseline="0" dirty="0" smtClean="0"/>
          </a:p>
          <a:p>
            <a:pPr marL="176679" indent="-176679">
              <a:buFontTx/>
              <a:buChar char="-"/>
            </a:pPr>
            <a:endParaRPr lang="en-US" baseline="0" dirty="0" smtClean="0"/>
          </a:p>
          <a:p>
            <a:endParaRPr lang="en-US" baseline="0" dirty="0" smtClean="0"/>
          </a:p>
          <a:p>
            <a:pPr marL="176679" indent="-176679">
              <a:buFontTx/>
              <a:buChar char="-"/>
            </a:pPr>
            <a:endParaRPr lang="en-US" baseline="0" dirty="0" smtClean="0"/>
          </a:p>
          <a:p>
            <a:pPr marL="176679" indent="-176679">
              <a:buFontTx/>
              <a:buChar char="-"/>
            </a:pPr>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3</a:t>
            </a:fld>
            <a:endParaRPr lang="en-US"/>
          </a:p>
        </p:txBody>
      </p:sp>
    </p:spTree>
    <p:extLst>
      <p:ext uri="{BB962C8B-B14F-4D97-AF65-F5344CB8AC3E}">
        <p14:creationId xmlns:p14="http://schemas.microsoft.com/office/powerpoint/2010/main" val="295366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baseline="0" dirty="0" smtClean="0"/>
              <a:t>Classroom learning usually utilizes summative and criterion referenced assessments, </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sz="1200" b="1" dirty="0" smtClean="0"/>
              <a:t>A different set of metrics </a:t>
            </a:r>
            <a:r>
              <a:rPr lang="en-US" sz="1200" dirty="0" smtClean="0"/>
              <a:t>- </a:t>
            </a:r>
            <a:r>
              <a:rPr lang="en-US" i="1" baseline="0" dirty="0" smtClean="0"/>
              <a:t>Higher tendency to require learning assessment for blended and online learning </a:t>
            </a:r>
            <a:r>
              <a:rPr lang="en-US" baseline="0" dirty="0" smtClean="0"/>
              <a:t>suddenly people start asking about assessment for your class sessions, quiz questions, and virtually any assignment.  This can be tasking if you are not aware of this in advance.  </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sz="1200" b="1" dirty="0" smtClean="0"/>
              <a:t>Assessing Teaching Strategies </a:t>
            </a:r>
            <a:r>
              <a:rPr lang="en-US" sz="1200" dirty="0" smtClean="0"/>
              <a:t>– As we create learning objects,</a:t>
            </a:r>
            <a:r>
              <a:rPr lang="en-US" sz="1200" baseline="0" dirty="0" smtClean="0"/>
              <a:t> particularly tests, we need to design to look for the back end indicators of how well received and understood the material was by the students.  Setting up test reports can help indicate where questions may have been misunderstood, or where distractors are problematic. </a:t>
            </a:r>
          </a:p>
          <a:p>
            <a:pPr marL="0" indent="0">
              <a:buClr>
                <a:schemeClr val="tx2"/>
              </a:buClr>
              <a:buFont typeface="Wingdings" panose="05000000000000000000" pitchFamily="2" charset="2"/>
              <a:buNone/>
            </a:pPr>
            <a:r>
              <a:rPr lang="en-US" sz="1200" baseline="0" dirty="0" smtClean="0"/>
              <a:t>In blended and online education, being able to show the way the curve moves is imperative.   You want to be able to show that course materials produce a better than normal curve outcome.</a:t>
            </a:r>
            <a:endParaRPr lang="en-US" sz="1200" dirty="0" smtClean="0"/>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sz="1200" b="1" dirty="0" smtClean="0"/>
              <a:t>Demonstrating effectiveness </a:t>
            </a:r>
            <a:r>
              <a:rPr lang="en-US" sz="1200" dirty="0" smtClean="0"/>
              <a:t>–</a:t>
            </a:r>
            <a:r>
              <a:rPr lang="en-US" sz="1200" baseline="0" dirty="0" smtClean="0"/>
              <a:t>This is what parents want to see:  that you are moving their students’ curve.</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endParaRPr lang="en-US" sz="1200" dirty="0" smtClean="0"/>
          </a:p>
          <a:p>
            <a:pPr marL="0" indent="0">
              <a:buClr>
                <a:schemeClr val="tx2"/>
              </a:buClr>
              <a:buFont typeface="Wingdings" panose="05000000000000000000" pitchFamily="2" charset="2"/>
              <a:buNone/>
            </a:pPr>
            <a:r>
              <a:rPr lang="en-US" sz="1200" dirty="0" smtClean="0"/>
              <a:t>Assessment is about ensuring</a:t>
            </a:r>
            <a:r>
              <a:rPr lang="en-US" sz="1200" baseline="0" dirty="0" smtClean="0"/>
              <a:t> you are getting the data on the back end regarding how your students are responding to the course.  (NC Physics Instructor)</a:t>
            </a:r>
            <a:endParaRPr lang="en-US" sz="1200" dirty="0" smtClean="0"/>
          </a:p>
          <a:p>
            <a:endParaRPr lang="en-US" baseline="0" dirty="0" smtClean="0"/>
          </a:p>
          <a:p>
            <a:r>
              <a:rPr lang="en-US" b="1" baseline="0" dirty="0" smtClean="0"/>
              <a:t>Chat: </a:t>
            </a:r>
            <a:r>
              <a:rPr lang="en-US" b="0" baseline="0" dirty="0" smtClean="0"/>
              <a:t>Have you experienced these sort of questions regarding metrics for your course assignments?</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4</a:t>
            </a:fld>
            <a:endParaRPr lang="en-US"/>
          </a:p>
        </p:txBody>
      </p:sp>
    </p:spTree>
    <p:extLst>
      <p:ext uri="{BB962C8B-B14F-4D97-AF65-F5344CB8AC3E}">
        <p14:creationId xmlns:p14="http://schemas.microsoft.com/office/powerpoint/2010/main" val="298979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Pre-Assessment/Diagnostic</a:t>
            </a:r>
            <a:r>
              <a:rPr lang="en-US" baseline="0" dirty="0" smtClean="0"/>
              <a:t> – knowing what kinds of students you have</a:t>
            </a:r>
          </a:p>
          <a:p>
            <a:r>
              <a:rPr lang="en-US" baseline="0" dirty="0" smtClean="0"/>
              <a:t>Formative – Early in the semester in a course, determining what works for the students – identifying gaps in knowledge and even instructional style – IF YOU CAN BE FLEXIBLE…</a:t>
            </a:r>
          </a:p>
          <a:p>
            <a:r>
              <a:rPr lang="en-US" baseline="0" dirty="0" smtClean="0"/>
              <a:t>Summative – End of instruction or benchmark checks on meeting outcomes</a:t>
            </a:r>
          </a:p>
          <a:p>
            <a:r>
              <a:rPr lang="en-US" baseline="0" dirty="0" smtClean="0"/>
              <a:t>Confirmative – Long term post instruction check</a:t>
            </a:r>
          </a:p>
          <a:p>
            <a:r>
              <a:rPr lang="en-US" baseline="0" dirty="0" smtClean="0"/>
              <a:t>Norm-Referenced – performance compared to an average</a:t>
            </a:r>
          </a:p>
          <a:p>
            <a:r>
              <a:rPr lang="en-US" baseline="0" dirty="0" smtClean="0"/>
              <a:t>Criterion-Referenced – performance against predetermined criteria – learning objectives</a:t>
            </a:r>
          </a:p>
          <a:p>
            <a:r>
              <a:rPr lang="en-US" baseline="0" dirty="0" err="1" smtClean="0"/>
              <a:t>Ipsative</a:t>
            </a:r>
            <a:r>
              <a:rPr lang="en-US" baseline="0" dirty="0" smtClean="0"/>
              <a:t> – measure against prior performance</a:t>
            </a:r>
          </a:p>
          <a:p>
            <a:endParaRPr lang="en-US" baseline="0" dirty="0" smtClean="0"/>
          </a:p>
          <a:p>
            <a:r>
              <a:rPr lang="en-US" b="1" baseline="0" dirty="0" smtClean="0"/>
              <a:t>Poll:  </a:t>
            </a:r>
            <a:r>
              <a:rPr lang="en-US" b="0" baseline="0" dirty="0" smtClean="0"/>
              <a:t>Which kinds of Assessments do you currently use?</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5</a:t>
            </a:fld>
            <a:endParaRPr lang="en-US"/>
          </a:p>
        </p:txBody>
      </p:sp>
    </p:spTree>
    <p:extLst>
      <p:ext uri="{BB962C8B-B14F-4D97-AF65-F5344CB8AC3E}">
        <p14:creationId xmlns:p14="http://schemas.microsoft.com/office/powerpoint/2010/main" val="2689800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From the first week: demonstration of pre-programmed assessments as creating PRESENCE…  Class Meeting:  Wednesday…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How can you know what they are doing?  How can you assess their learning and the way the students are reacting to the assignments?  Pre-programmed checks.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Student motivation is fundamentally linked to consistent assessment in online learning (Turner &amp; Briggs, 2018). </a:t>
            </a:r>
          </a:p>
          <a:p>
            <a:endParaRPr lang="en-US" baseline="0" dirty="0" smtClean="0"/>
          </a:p>
          <a:p>
            <a:r>
              <a:rPr lang="en-US" baseline="0" dirty="0" smtClean="0"/>
              <a:t>If students can reliably get grades back from you on Friday as well as a new audio/video/module, then on Tuesday and Wednesday they also have other items which are turned in to you that have auto-grading built in, then they are getting four or five interactions with you before you even get to the discussion board posting.</a:t>
            </a:r>
          </a:p>
          <a:p>
            <a:endParaRPr lang="en-US" baseline="0" dirty="0" smtClean="0"/>
          </a:p>
          <a:p>
            <a:r>
              <a:rPr lang="en-US" baseline="0" dirty="0" smtClean="0"/>
              <a:t>I can’t emphasize enough how beneficial it is to students to have these continual checks, particularly when you provide feedback in the pre-programmed quizzes.  Assessment = Presence</a:t>
            </a:r>
          </a:p>
          <a:p>
            <a:endParaRPr lang="en-US" dirty="0" smtClean="0"/>
          </a:p>
          <a:p>
            <a:r>
              <a:rPr lang="en-US" b="1" dirty="0" smtClean="0"/>
              <a:t>Activity</a:t>
            </a:r>
            <a:r>
              <a:rPr lang="en-US" b="1" baseline="0" dirty="0" smtClean="0"/>
              <a:t>:  </a:t>
            </a:r>
            <a:r>
              <a:rPr lang="en-US" baseline="0" dirty="0" smtClean="0"/>
              <a:t>Hand raise – how many of you have started to pre-program your quizzes for the fall and spring?  </a:t>
            </a:r>
          </a:p>
          <a:p>
            <a:r>
              <a:rPr lang="en-US" b="1" baseline="0" dirty="0" smtClean="0"/>
              <a:t>Chat:  </a:t>
            </a:r>
            <a:r>
              <a:rPr lang="en-US" baseline="0" dirty="0" smtClean="0"/>
              <a:t>What platforms are you using to create your quizzes?  How do you plan to move the scores to your grade book?</a:t>
            </a:r>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6</a:t>
            </a:fld>
            <a:endParaRPr lang="en-US"/>
          </a:p>
        </p:txBody>
      </p:sp>
    </p:spTree>
    <p:extLst>
      <p:ext uri="{BB962C8B-B14F-4D97-AF65-F5344CB8AC3E}">
        <p14:creationId xmlns:p14="http://schemas.microsoft.com/office/powerpoint/2010/main" val="126681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question is how you can set up your assignments so that the back-end provides sufficient information for assessing the learning and learning objects.</a:t>
            </a:r>
          </a:p>
          <a:p>
            <a:endParaRPr lang="en-US" baseline="0" dirty="0" smtClean="0"/>
          </a:p>
          <a:p>
            <a:r>
              <a:rPr lang="en-US" baseline="0" dirty="0" smtClean="0"/>
              <a:t>Our best bet is to turn to our departmental groups to find solutions.</a:t>
            </a:r>
          </a:p>
          <a:p>
            <a:endParaRPr lang="en-US" baseline="0" dirty="0" smtClean="0"/>
          </a:p>
          <a:p>
            <a:r>
              <a:rPr lang="en-US" baseline="0" dirty="0" smtClean="0"/>
              <a:t>We need to organize tonight, Math, Science, Language Arts, Humanities, (PE in with Science &amp; Art in with Humanities)  </a:t>
            </a:r>
          </a:p>
          <a:p>
            <a:r>
              <a:rPr lang="en-US" baseline="0" dirty="0" smtClean="0"/>
              <a:t>Talk this through – will upper school and lower school of each work?</a:t>
            </a:r>
          </a:p>
          <a:p>
            <a:endParaRPr lang="en-US" dirty="0" smtClean="0"/>
          </a:p>
          <a:p>
            <a:r>
              <a:rPr lang="en-US" b="1" dirty="0" smtClean="0"/>
              <a:t>Breakout by field:</a:t>
            </a:r>
            <a:r>
              <a:rPr lang="en-US" b="1" baseline="0" dirty="0" smtClean="0"/>
              <a:t>  </a:t>
            </a:r>
            <a:r>
              <a:rPr lang="en-US" baseline="0" dirty="0" smtClean="0"/>
              <a:t>What sort of data would be most useful for your department to have to demonstrate effective learning?</a:t>
            </a:r>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7</a:t>
            </a:fld>
            <a:endParaRPr lang="en-US"/>
          </a:p>
        </p:txBody>
      </p:sp>
    </p:spTree>
    <p:extLst>
      <p:ext uri="{BB962C8B-B14F-4D97-AF65-F5344CB8AC3E}">
        <p14:creationId xmlns:p14="http://schemas.microsoft.com/office/powerpoint/2010/main" val="1982626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v"/>
              <a:tabLst/>
              <a:defRPr/>
            </a:pPr>
            <a:r>
              <a:rPr lang="en-US" sz="1200" dirty="0" smtClean="0"/>
              <a:t>Use Pre-tests (Ungraded) - </a:t>
            </a:r>
            <a:r>
              <a:rPr lang="en-US" baseline="0" dirty="0" smtClean="0"/>
              <a:t>With the higher level of scrutiny, using pre-tests to get a base-line.  Pull about 10 indicator questions per unit, something that would normally be on a test, and something you feel is often misunderstood.  These should be UNGRADED checks.  </a:t>
            </a:r>
            <a:endParaRPr lang="en-US" sz="1200" dirty="0" smtClean="0"/>
          </a:p>
          <a:p>
            <a:pPr marL="285750" indent="-285750">
              <a:buClr>
                <a:schemeClr val="tx2"/>
              </a:buClr>
              <a:buFont typeface="Wingdings" panose="05000000000000000000" pitchFamily="2" charset="2"/>
              <a:buChar char="v"/>
            </a:pPr>
            <a:r>
              <a:rPr lang="en-US" sz="1200" dirty="0" smtClean="0"/>
              <a:t>Switch Sides – don’t use old</a:t>
            </a:r>
            <a:r>
              <a:rPr lang="en-US" sz="1200" baseline="0" dirty="0" smtClean="0"/>
              <a:t> formats</a:t>
            </a:r>
            <a:endParaRPr lang="en-US" sz="1200" dirty="0" smtClean="0"/>
          </a:p>
          <a:p>
            <a:pPr marL="285750" indent="-285750">
              <a:buClr>
                <a:schemeClr val="tx2"/>
              </a:buClr>
              <a:buFont typeface="Wingdings" panose="05000000000000000000" pitchFamily="2" charset="2"/>
              <a:buChar char="v"/>
            </a:pPr>
            <a:r>
              <a:rPr lang="en-US" sz="1200" dirty="0" smtClean="0"/>
              <a:t>Recognize Cognitive Load (spatial issues with computer pagination)</a:t>
            </a:r>
          </a:p>
          <a:p>
            <a:pPr marL="285750" indent="-285750">
              <a:buClr>
                <a:schemeClr val="tx2"/>
              </a:buClr>
              <a:buFont typeface="Wingdings" panose="05000000000000000000" pitchFamily="2" charset="2"/>
              <a:buChar char="v"/>
            </a:pPr>
            <a:r>
              <a:rPr lang="en-US" sz="1200" dirty="0" smtClean="0"/>
              <a:t>Gradability by Question Type – Use the gradability</a:t>
            </a:r>
            <a:r>
              <a:rPr lang="en-US" sz="1200" baseline="0" dirty="0" smtClean="0"/>
              <a:t> of certain question types to build meaningful assessment that have feedback</a:t>
            </a:r>
            <a:endParaRPr lang="en-US" sz="1200" dirty="0" smtClean="0"/>
          </a:p>
          <a:p>
            <a:pPr marL="285750" indent="-285750">
              <a:buClr>
                <a:schemeClr val="tx2"/>
              </a:buClr>
              <a:buFont typeface="Wingdings" panose="05000000000000000000" pitchFamily="2" charset="2"/>
              <a:buChar char="v"/>
            </a:pPr>
            <a:r>
              <a:rPr lang="en-US" sz="1200" dirty="0" smtClean="0"/>
              <a:t>FEEDBACK!!! – </a:t>
            </a:r>
            <a:r>
              <a:rPr lang="en-US" baseline="0" dirty="0" smtClean="0"/>
              <a:t> They should at least receive an immediate score and correct answers for all items possible, and at the latest weekly feedback on short answers.</a:t>
            </a:r>
          </a:p>
          <a:p>
            <a:pPr marL="0" indent="0">
              <a:buClr>
                <a:schemeClr val="tx2"/>
              </a:buClr>
              <a:buFont typeface="Wingdings" panose="05000000000000000000" pitchFamily="2" charset="2"/>
              <a:buNone/>
            </a:pPr>
            <a:endParaRPr lang="en-US" sz="1200" dirty="0" smtClean="0"/>
          </a:p>
          <a:p>
            <a:pPr marL="0" indent="0">
              <a:buClr>
                <a:schemeClr val="tx2"/>
              </a:buClr>
              <a:buFont typeface="Wingdings" panose="05000000000000000000" pitchFamily="2" charset="2"/>
              <a:buNone/>
            </a:pPr>
            <a:r>
              <a:rPr lang="en-US" sz="1200" dirty="0" smtClean="0"/>
              <a:t>Writing</a:t>
            </a:r>
            <a:r>
              <a:rPr lang="en-US" sz="1200" baseline="0" dirty="0" smtClean="0"/>
              <a:t> High Difficulty Multiple Choice Questions  </a:t>
            </a:r>
            <a:r>
              <a:rPr lang="en-US" sz="1200" dirty="0" smtClean="0"/>
              <a:t>https://testing.byu.edu/handbooks/14%20Rules%20for%20Writing%20Multiple-Choice%20Questions.pdf</a:t>
            </a:r>
          </a:p>
          <a:p>
            <a:pPr marL="0" indent="0">
              <a:buClr>
                <a:schemeClr val="tx2"/>
              </a:buClr>
              <a:buFont typeface="Wingdings" panose="05000000000000000000" pitchFamily="2" charset="2"/>
              <a:buNone/>
            </a:pPr>
            <a:r>
              <a:rPr lang="en-US" sz="1200" dirty="0" smtClean="0"/>
              <a:t>https://cft.vanderbilt.edu/guides-sub-pages/writing-good-multiple-choice-test-questions/</a:t>
            </a:r>
          </a:p>
          <a:p>
            <a:pPr marL="0" indent="0">
              <a:buClr>
                <a:schemeClr val="tx2"/>
              </a:buClr>
              <a:buFont typeface="Wingdings" panose="05000000000000000000" pitchFamily="2" charset="2"/>
              <a:buNone/>
            </a:pPr>
            <a:endParaRPr lang="en-US" sz="1200" dirty="0" smtClean="0"/>
          </a:p>
          <a:p>
            <a:pPr marL="0" indent="0">
              <a:buClr>
                <a:schemeClr val="tx2"/>
              </a:buClr>
              <a:buFont typeface="Wingdings" panose="05000000000000000000" pitchFamily="2" charset="2"/>
              <a:buNone/>
            </a:pPr>
            <a:r>
              <a:rPr lang="en-US" sz="1200" b="1" dirty="0" smtClean="0"/>
              <a:t>Open</a:t>
            </a:r>
            <a:r>
              <a:rPr lang="en-US" sz="1200" b="1" baseline="0" dirty="0" smtClean="0"/>
              <a:t> for Questions – audio or chat</a:t>
            </a:r>
            <a:endParaRPr lang="en-US" sz="1200" b="1" dirty="0"/>
          </a:p>
        </p:txBody>
      </p:sp>
      <p:sp>
        <p:nvSpPr>
          <p:cNvPr id="4" name="Slide Number Placeholder 3"/>
          <p:cNvSpPr>
            <a:spLocks noGrp="1"/>
          </p:cNvSpPr>
          <p:nvPr>
            <p:ph type="sldNum" sz="quarter" idx="10"/>
          </p:nvPr>
        </p:nvSpPr>
        <p:spPr/>
        <p:txBody>
          <a:bodyPr/>
          <a:lstStyle/>
          <a:p>
            <a:fld id="{0D205312-8693-4F13-A968-2470EBA95EF4}" type="slidenum">
              <a:rPr lang="en-US" smtClean="0"/>
              <a:t>8</a:t>
            </a:fld>
            <a:endParaRPr lang="en-US"/>
          </a:p>
        </p:txBody>
      </p:sp>
    </p:spTree>
    <p:extLst>
      <p:ext uri="{BB962C8B-B14F-4D97-AF65-F5344CB8AC3E}">
        <p14:creationId xmlns:p14="http://schemas.microsoft.com/office/powerpoint/2010/main" val="206667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WisCom</a:t>
            </a:r>
            <a:r>
              <a:rPr lang="en-US" dirty="0" smtClean="0"/>
              <a:t> Option– designed for online learning inquiry</a:t>
            </a:r>
          </a:p>
          <a:p>
            <a:r>
              <a:rPr lang="en-US" baseline="0" dirty="0" smtClean="0"/>
              <a:t>At the center is the idea of building wisdom communities  - this model is concerned with the entire flow of communication and collaborative efforts.</a:t>
            </a:r>
          </a:p>
          <a:p>
            <a:r>
              <a:rPr lang="en-US" baseline="0" dirty="0" smtClean="0"/>
              <a:t>Mentoring/Learner Support – This is what changes us from a collaborative model that forms-storms-norms, then performs to a learner support model that gets the performing happening quickly </a:t>
            </a:r>
          </a:p>
          <a:p>
            <a:r>
              <a:rPr lang="en-US" baseline="0" dirty="0" smtClean="0"/>
              <a:t>Designing for Assessment – the instructor is designing interactions to help guide learners to effective methods for group participation.  </a:t>
            </a:r>
          </a:p>
          <a:p>
            <a:r>
              <a:rPr lang="en-US" baseline="0" dirty="0" smtClean="0"/>
              <a:t>So the design needs to reflect this learner support as a part of the cycle of inquiry.</a:t>
            </a:r>
          </a:p>
          <a:p>
            <a:endParaRPr lang="en-US" baseline="0" dirty="0" smtClean="0"/>
          </a:p>
          <a:p>
            <a:r>
              <a:rPr lang="en-US" baseline="0" dirty="0" smtClean="0"/>
              <a:t>I am going to do a brief overview of this model, then go to what an example might look like – PLEASE – ask questions when you have them…</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r>
              <a:rPr lang="en-US" baseline="0" dirty="0" smtClean="0"/>
              <a:t>URL:  </a:t>
            </a:r>
            <a:r>
              <a:rPr lang="en-US" dirty="0" smtClean="0">
                <a:hlinkClick r:id="rId3"/>
              </a:rPr>
              <a:t>http://web.b.ebscohost.com/src_ic/pdfviewer/pdfviewer?vid=2&amp;sid=8dada786-41f9-4612-a1d8-3c858413159d%40pdc-v-sessmgr05</a:t>
            </a:r>
            <a:endParaRPr lang="en-US" baseline="0" dirty="0" smtClean="0"/>
          </a:p>
          <a:p>
            <a:r>
              <a:rPr lang="en-US" dirty="0" smtClean="0"/>
              <a:t>Distance Education, Vol. 27, No. 2, August 2006, pp. 217–232 New Model, New Strategies: Instructional design for building online wisdom communities Charlotte N. </a:t>
            </a:r>
            <a:r>
              <a:rPr lang="en-US" dirty="0" err="1" smtClean="0"/>
              <a:t>Gunawardena</a:t>
            </a:r>
            <a:r>
              <a:rPr lang="en-US" dirty="0" smtClean="0"/>
              <a:t>*, </a:t>
            </a:r>
            <a:r>
              <a:rPr lang="en-US" dirty="0" err="1" smtClean="0"/>
              <a:t>Ludmila</a:t>
            </a:r>
            <a:r>
              <a:rPr lang="en-US" dirty="0" smtClean="0"/>
              <a:t> </a:t>
            </a:r>
            <a:r>
              <a:rPr lang="en-US" dirty="0" err="1" smtClean="0"/>
              <a:t>Ortegano</a:t>
            </a:r>
            <a:r>
              <a:rPr lang="en-US" dirty="0" smtClean="0"/>
              <a:t>-Layne, Kayleigh </a:t>
            </a:r>
            <a:r>
              <a:rPr lang="en-US" dirty="0" err="1" smtClean="0"/>
              <a:t>Carabajal</a:t>
            </a:r>
            <a:r>
              <a:rPr lang="en-US" dirty="0" smtClean="0"/>
              <a:t>, Casey Frechette, Ken </a:t>
            </a:r>
            <a:r>
              <a:rPr lang="en-US" dirty="0" err="1" smtClean="0"/>
              <a:t>Lindemann</a:t>
            </a:r>
            <a:r>
              <a:rPr lang="en-US" dirty="0" smtClean="0"/>
              <a:t> and Barbara Jennings University of New Mexico, USA</a:t>
            </a:r>
            <a:endParaRPr lang="en-US" baseline="0"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9</a:t>
            </a:fld>
            <a:endParaRPr lang="en-US"/>
          </a:p>
        </p:txBody>
      </p:sp>
    </p:spTree>
    <p:extLst>
      <p:ext uri="{BB962C8B-B14F-4D97-AF65-F5344CB8AC3E}">
        <p14:creationId xmlns:p14="http://schemas.microsoft.com/office/powerpoint/2010/main" val="1958093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Example walk-through. – With online inquiry, you don’t have the same “check-ins” that you get with f2f classes.  Getting the temperature of a group is much more difficult.</a:t>
            </a:r>
          </a:p>
          <a:p>
            <a:endParaRPr lang="en-US" baseline="0" dirty="0" smtClean="0"/>
          </a:p>
          <a:p>
            <a:endParaRPr lang="en-US" baseline="0" dirty="0" smtClean="0"/>
          </a:p>
          <a:p>
            <a:r>
              <a:rPr lang="en-US" baseline="0" dirty="0" smtClean="0"/>
              <a:t>URL:  </a:t>
            </a:r>
            <a:r>
              <a:rPr lang="en-US" dirty="0" smtClean="0">
                <a:hlinkClick r:id="rId3"/>
              </a:rPr>
              <a:t>http://web.b.ebscohost.com/src_ic/pdfviewer/pdfviewer?vid=2&amp;sid=8dada786-41f9-4612-a1d8-3c858413159d%40pdc-v-sessmgr05</a:t>
            </a:r>
            <a:endParaRPr lang="en-US" baseline="0" dirty="0" smtClean="0"/>
          </a:p>
          <a:p>
            <a:r>
              <a:rPr lang="en-US" dirty="0" smtClean="0"/>
              <a:t>Distance Education, Vol. 27, No. 2, August 2006, pp. 217–232 New Model, New Strategies: Instructional design for building online wisdom communities Charlotte N. </a:t>
            </a:r>
            <a:r>
              <a:rPr lang="en-US" dirty="0" err="1" smtClean="0"/>
              <a:t>Gunawardena</a:t>
            </a:r>
            <a:r>
              <a:rPr lang="en-US" dirty="0" smtClean="0"/>
              <a:t>*, </a:t>
            </a:r>
            <a:r>
              <a:rPr lang="en-US" dirty="0" err="1" smtClean="0"/>
              <a:t>Ludmila</a:t>
            </a:r>
            <a:r>
              <a:rPr lang="en-US" dirty="0" smtClean="0"/>
              <a:t> </a:t>
            </a:r>
            <a:r>
              <a:rPr lang="en-US" dirty="0" err="1" smtClean="0"/>
              <a:t>Ortegano</a:t>
            </a:r>
            <a:r>
              <a:rPr lang="en-US" dirty="0" smtClean="0"/>
              <a:t>-Layne, Kayleigh </a:t>
            </a:r>
            <a:r>
              <a:rPr lang="en-US" dirty="0" err="1" smtClean="0"/>
              <a:t>Carabajal</a:t>
            </a:r>
            <a:r>
              <a:rPr lang="en-US" dirty="0" smtClean="0"/>
              <a:t>, Casey Frechette, Ken </a:t>
            </a:r>
            <a:r>
              <a:rPr lang="en-US" dirty="0" err="1" smtClean="0"/>
              <a:t>Lindemann</a:t>
            </a:r>
            <a:r>
              <a:rPr lang="en-US" dirty="0" smtClean="0"/>
              <a:t> and Barbara Jennings University of New Mexico, USA</a:t>
            </a:r>
          </a:p>
          <a:p>
            <a:endParaRPr lang="en-US" baseline="0" dirty="0" smtClean="0"/>
          </a:p>
          <a:p>
            <a:r>
              <a:rPr lang="en-US" b="1" baseline="0" dirty="0" smtClean="0"/>
              <a:t>Open Questions</a:t>
            </a:r>
          </a:p>
        </p:txBody>
      </p:sp>
      <p:sp>
        <p:nvSpPr>
          <p:cNvPr id="4" name="Slide Number Placeholder 3"/>
          <p:cNvSpPr>
            <a:spLocks noGrp="1"/>
          </p:cNvSpPr>
          <p:nvPr>
            <p:ph type="sldNum" sz="quarter" idx="10"/>
          </p:nvPr>
        </p:nvSpPr>
        <p:spPr/>
        <p:txBody>
          <a:bodyPr/>
          <a:lstStyle/>
          <a:p>
            <a:fld id="{0D205312-8693-4F13-A968-2470EBA95EF4}" type="slidenum">
              <a:rPr lang="en-US" smtClean="0"/>
              <a:t>10</a:t>
            </a:fld>
            <a:endParaRPr lang="en-US"/>
          </a:p>
        </p:txBody>
      </p:sp>
    </p:spTree>
    <p:extLst>
      <p:ext uri="{BB962C8B-B14F-4D97-AF65-F5344CB8AC3E}">
        <p14:creationId xmlns:p14="http://schemas.microsoft.com/office/powerpoint/2010/main" val="1477754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Week:  Zoom Usage &amp; Videos</a:t>
            </a:r>
          </a:p>
          <a:p>
            <a:endParaRPr lang="en-US" dirty="0" smtClean="0"/>
          </a:p>
          <a:p>
            <a:endParaRPr lang="en-US" dirty="0" smtClean="0"/>
          </a:p>
          <a:p>
            <a:pPr defTabSz="942289">
              <a:defRPr/>
            </a:pPr>
            <a:r>
              <a:rPr lang="en-US" b="1" dirty="0" smtClean="0"/>
              <a:t>Final Feedback:</a:t>
            </a:r>
            <a:r>
              <a:rPr lang="en-US" b="1" baseline="0" dirty="0" smtClean="0"/>
              <a:t>  </a:t>
            </a:r>
            <a:r>
              <a:rPr lang="en-US" baseline="0" dirty="0" smtClean="0"/>
              <a:t>What Templates do you need?  Or do you?  What sort of assignments do you find it difficult to format for online use?</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11</a:t>
            </a:fld>
            <a:endParaRPr lang="en-US"/>
          </a:p>
        </p:txBody>
      </p:sp>
    </p:spTree>
    <p:extLst>
      <p:ext uri="{BB962C8B-B14F-4D97-AF65-F5344CB8AC3E}">
        <p14:creationId xmlns:p14="http://schemas.microsoft.com/office/powerpoint/2010/main" val="131552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99112" y="1122363"/>
            <a:ext cx="5368887"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172200" y="3602038"/>
            <a:ext cx="44958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8" name="Rectangle 7"/>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9853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b="0" dirty="0" smtClean="0">
                <a:latin typeface="Arial" panose="020B0604020202020204" pitchFamily="34" charset="0"/>
                <a:cs typeface="Arial" panose="020B0604020202020204" pitchFamily="34" charset="0"/>
              </a:rPr>
              <a:t>Pepper and Pear Instructional Design, LLC</a:t>
            </a:r>
            <a:endParaRPr lang="en-US" sz="12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81850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4" name="TextBox 3"/>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79886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770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CB92E2-D05C-4527-B47D-33CBA97C8EE4}"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2" name="TextBox 11"/>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6607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37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CB92E2-D05C-4527-B47D-33CBA97C8EE4}"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7" name="TextBox 6"/>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3045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5454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60436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6688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8660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sp>
        <p:nvSpPr>
          <p:cNvPr id="7" name="Rectangle 6"/>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50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mailto:boyelynn@comcast.net" TargetMode="External"/><Relationship Id="rId5" Type="http://schemas.openxmlformats.org/officeDocument/2006/relationships/hyperlink" Target="mailto:sboye-lynn@sandiaprep.org"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22844" y="1122363"/>
            <a:ext cx="5545156" cy="2387600"/>
          </a:xfrm>
        </p:spPr>
        <p:txBody>
          <a:bodyPr anchor="t">
            <a:normAutofit/>
          </a:bodyPr>
          <a:lstStyle/>
          <a:p>
            <a:pPr algn="l"/>
            <a:r>
              <a:rPr lang="en-US" sz="4800" dirty="0" smtClean="0"/>
              <a:t>Pepper and Pear Instructional Design</a:t>
            </a:r>
            <a:endParaRPr lang="en-US" sz="4800" dirty="0"/>
          </a:p>
        </p:txBody>
      </p:sp>
      <p:sp>
        <p:nvSpPr>
          <p:cNvPr id="3" name="Subtitle 2"/>
          <p:cNvSpPr>
            <a:spLocks noGrp="1"/>
          </p:cNvSpPr>
          <p:nvPr>
            <p:ph type="subTitle" idx="1"/>
          </p:nvPr>
        </p:nvSpPr>
        <p:spPr>
          <a:xfrm>
            <a:off x="6428232" y="3048607"/>
            <a:ext cx="5010733" cy="2554316"/>
          </a:xfrm>
        </p:spPr>
        <p:txBody>
          <a:bodyPr>
            <a:normAutofit fontScale="85000" lnSpcReduction="10000"/>
          </a:bodyPr>
          <a:lstStyle/>
          <a:p>
            <a:pPr algn="l"/>
            <a:r>
              <a:rPr lang="en-US" sz="4400" dirty="0" smtClean="0">
                <a:solidFill>
                  <a:schemeClr val="tx2"/>
                </a:solidFill>
              </a:rPr>
              <a:t>Selective Assessment Methods</a:t>
            </a:r>
          </a:p>
          <a:p>
            <a:pPr algn="l"/>
            <a:endParaRPr lang="en-US" sz="3600" dirty="0"/>
          </a:p>
          <a:p>
            <a:pPr algn="l"/>
            <a:endParaRPr lang="en-US" sz="1800" dirty="0" smtClean="0"/>
          </a:p>
          <a:p>
            <a:pPr algn="l"/>
            <a:endParaRPr lang="en-US" sz="1800" dirty="0"/>
          </a:p>
          <a:p>
            <a:pPr algn="l"/>
            <a:r>
              <a:rPr lang="en-US" sz="1800" b="1" dirty="0" smtClean="0">
                <a:solidFill>
                  <a:schemeClr val="tx2"/>
                </a:solidFill>
              </a:rPr>
              <a:t>With Susan Boye-Lynn</a:t>
            </a:r>
            <a:endParaRPr lang="en-US" sz="1800" b="1" dirty="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5" name="TextBox 4"/>
          <p:cNvSpPr txBox="1"/>
          <p:nvPr/>
        </p:nvSpPr>
        <p:spPr>
          <a:xfrm>
            <a:off x="750218" y="5602923"/>
            <a:ext cx="8939882" cy="1200329"/>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Session Notes:</a:t>
            </a:r>
          </a:p>
          <a:p>
            <a:r>
              <a:rPr lang="en-US" dirty="0" smtClean="0">
                <a:latin typeface="Arial" panose="020B0604020202020204" pitchFamily="34" charset="0"/>
                <a:cs typeface="Arial" panose="020B0604020202020204" pitchFamily="34" charset="0"/>
              </a:rPr>
              <a:t>Please keep your mic muted when not speaking</a:t>
            </a:r>
          </a:p>
          <a:p>
            <a:r>
              <a:rPr lang="en-US" dirty="0" smtClean="0">
                <a:latin typeface="Arial" panose="020B0604020202020204" pitchFamily="34" charset="0"/>
                <a:cs typeface="Arial" panose="020B0604020202020204" pitchFamily="34" charset="0"/>
              </a:rPr>
              <a:t>Please open the Participant and Chat windows – use the to raise a question </a:t>
            </a:r>
          </a:p>
          <a:p>
            <a:r>
              <a:rPr lang="en-US" dirty="0" smtClean="0">
                <a:latin typeface="Arial" panose="020B0604020202020204" pitchFamily="34" charset="0"/>
                <a:cs typeface="Arial" panose="020B0604020202020204" pitchFamily="34" charset="0"/>
              </a:rPr>
              <a:t>Be aware that this session is being recorded  </a:t>
            </a: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3786001"/>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29063" t="14259" r="28750" b="14444"/>
          <a:stretch/>
        </p:blipFill>
        <p:spPr>
          <a:xfrm>
            <a:off x="6611112" y="6235700"/>
            <a:ext cx="211083" cy="200659"/>
          </a:xfrm>
          <a:prstGeom prst="rect">
            <a:avLst/>
          </a:prstGeom>
        </p:spPr>
      </p:pic>
    </p:spTree>
    <p:extLst>
      <p:ext uri="{BB962C8B-B14F-4D97-AF65-F5344CB8AC3E}">
        <p14:creationId xmlns:p14="http://schemas.microsoft.com/office/powerpoint/2010/main" val="31928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1" presetClass="entr" presetSubtype="0" fill="hold" nodeType="withEffect">
                                  <p:stCondLst>
                                    <p:cond delay="45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8200" y="2311691"/>
            <a:ext cx="3246120" cy="3108543"/>
          </a:xfrm>
          <a:prstGeom prst="rect">
            <a:avLst/>
          </a:prstGeom>
          <a:noFill/>
        </p:spPr>
        <p:txBody>
          <a:bodyPr wrap="square" rtlCol="0">
            <a:spAutoFit/>
          </a:bodyPr>
          <a:lstStyle/>
          <a:p>
            <a:pPr algn="r"/>
            <a:r>
              <a:rPr lang="en-US" sz="2800" dirty="0" smtClean="0">
                <a:latin typeface="Arial" panose="020B0604020202020204" pitchFamily="34" charset="0"/>
                <a:cs typeface="Arial" panose="020B0604020202020204" pitchFamily="34" charset="0"/>
              </a:rPr>
              <a:t>Please feel free </a:t>
            </a:r>
          </a:p>
          <a:p>
            <a:pPr algn="r"/>
            <a:r>
              <a:rPr lang="en-US" sz="2800" dirty="0" smtClean="0">
                <a:latin typeface="Arial" panose="020B0604020202020204" pitchFamily="34" charset="0"/>
                <a:cs typeface="Arial" panose="020B0604020202020204" pitchFamily="34" charset="0"/>
              </a:rPr>
              <a:t>to raise your hand and unmute your mic to respond.</a:t>
            </a:r>
          </a:p>
          <a:p>
            <a:pPr algn="r"/>
            <a:endParaRPr lang="en-US" sz="2800" dirty="0">
              <a:latin typeface="Arial" panose="020B0604020202020204" pitchFamily="34" charset="0"/>
              <a:cs typeface="Arial" panose="020B0604020202020204" pitchFamily="34" charset="0"/>
            </a:endParaRPr>
          </a:p>
          <a:p>
            <a:pPr algn="r"/>
            <a:r>
              <a:rPr lang="en-US" sz="2800" dirty="0" smtClean="0">
                <a:latin typeface="Arial" panose="020B0604020202020204" pitchFamily="34" charset="0"/>
                <a:cs typeface="Arial" panose="020B0604020202020204" pitchFamily="34" charset="0"/>
              </a:rPr>
              <a:t>I trust you to respect each other.</a:t>
            </a:r>
            <a:endParaRPr lang="en-US" sz="28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731520" y="457200"/>
            <a:ext cx="10515600" cy="1325563"/>
          </a:xfrm>
        </p:spPr>
        <p:txBody>
          <a:bodyPr/>
          <a:lstStyle/>
          <a:p>
            <a:r>
              <a:rPr lang="en-US" dirty="0" smtClean="0">
                <a:solidFill>
                  <a:schemeClr val="tx2"/>
                </a:solidFill>
              </a:rPr>
              <a:t>How do you know when someone has learned?</a:t>
            </a:r>
            <a:endParaRPr lang="en-US" dirty="0">
              <a:solidFill>
                <a:schemeClr val="tx2"/>
              </a:solidFill>
            </a:endParaRPr>
          </a:p>
        </p:txBody>
      </p:sp>
      <p:grpSp>
        <p:nvGrpSpPr>
          <p:cNvPr id="10" name="Group 9"/>
          <p:cNvGrpSpPr/>
          <p:nvPr/>
        </p:nvGrpSpPr>
        <p:grpSpPr>
          <a:xfrm>
            <a:off x="5562600" y="1690688"/>
            <a:ext cx="5528734" cy="4312179"/>
            <a:chOff x="5782733" y="1625600"/>
            <a:chExt cx="5723467" cy="4419600"/>
          </a:xfrm>
        </p:grpSpPr>
        <p:sp>
          <p:nvSpPr>
            <p:cNvPr id="9" name="Rectangle 8"/>
            <p:cNvSpPr/>
            <p:nvPr/>
          </p:nvSpPr>
          <p:spPr>
            <a:xfrm>
              <a:off x="5782733" y="1625600"/>
              <a:ext cx="5723467" cy="4419600"/>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33533" y="1690688"/>
              <a:ext cx="5594440" cy="4309467"/>
            </a:xfrm>
            <a:prstGeom prst="rect">
              <a:avLst/>
            </a:prstGeom>
          </p:spPr>
        </p:pic>
      </p:grpSp>
    </p:spTree>
    <p:extLst>
      <p:ext uri="{BB962C8B-B14F-4D97-AF65-F5344CB8AC3E}">
        <p14:creationId xmlns:p14="http://schemas.microsoft.com/office/powerpoint/2010/main" val="265822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1520" y="457200"/>
            <a:ext cx="6216332" cy="1600200"/>
          </a:xfrm>
        </p:spPr>
        <p:txBody>
          <a:bodyPr anchor="ctr">
            <a:normAutofit/>
          </a:bodyPr>
          <a:lstStyle/>
          <a:p>
            <a:r>
              <a:rPr lang="en-US" sz="4400" dirty="0" smtClean="0">
                <a:solidFill>
                  <a:schemeClr val="tx2"/>
                </a:solidFill>
              </a:rPr>
              <a:t>Selective Assessment Methods</a:t>
            </a:r>
            <a:endParaRPr lang="en-US" sz="4400" dirty="0">
              <a:solidFill>
                <a:schemeClr val="tx2"/>
              </a:solidFill>
            </a:endParaRPr>
          </a:p>
        </p:txBody>
      </p:sp>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46800" y="1689767"/>
            <a:ext cx="5104438" cy="4171283"/>
          </a:xfrm>
        </p:spPr>
      </p:pic>
      <p:sp>
        <p:nvSpPr>
          <p:cNvPr id="6" name="Text Placeholder 5"/>
          <p:cNvSpPr>
            <a:spLocks noGrp="1"/>
          </p:cNvSpPr>
          <p:nvPr>
            <p:ph type="body" sz="half" idx="2"/>
          </p:nvPr>
        </p:nvSpPr>
        <p:spPr>
          <a:xfrm>
            <a:off x="839788" y="2057400"/>
            <a:ext cx="5307012" cy="3811588"/>
          </a:xfrm>
        </p:spPr>
        <p:txBody>
          <a:bodyPr>
            <a:normAutofit/>
          </a:bodyPr>
          <a:lstStyle/>
          <a:p>
            <a:pPr marL="285750" indent="-285750">
              <a:buClr>
                <a:schemeClr val="tx2"/>
              </a:buClr>
              <a:buFont typeface="Wingdings" panose="05000000000000000000" pitchFamily="2" charset="2"/>
              <a:buChar char="v"/>
            </a:pPr>
            <a:r>
              <a:rPr lang="en-US" sz="2400" dirty="0" smtClean="0"/>
              <a:t>What do we mean by Assessment?</a:t>
            </a:r>
          </a:p>
          <a:p>
            <a:pPr marL="285750" indent="-285750">
              <a:buClr>
                <a:schemeClr val="tx2"/>
              </a:buClr>
              <a:buFont typeface="Wingdings" panose="05000000000000000000" pitchFamily="2" charset="2"/>
              <a:buChar char="v"/>
            </a:pPr>
            <a:r>
              <a:rPr lang="en-US" sz="2400" dirty="0" smtClean="0"/>
              <a:t>Types of Assessment</a:t>
            </a:r>
          </a:p>
          <a:p>
            <a:pPr marL="285750" indent="-285750">
              <a:buClr>
                <a:schemeClr val="tx2"/>
              </a:buClr>
              <a:buFont typeface="Wingdings" panose="05000000000000000000" pitchFamily="2" charset="2"/>
              <a:buChar char="v"/>
            </a:pPr>
            <a:r>
              <a:rPr lang="en-US" sz="2400" dirty="0" smtClean="0"/>
              <a:t>Assessment as Presence</a:t>
            </a:r>
          </a:p>
          <a:p>
            <a:pPr marL="285750" indent="-285750">
              <a:buClr>
                <a:schemeClr val="tx2"/>
              </a:buClr>
              <a:buFont typeface="Wingdings" panose="05000000000000000000" pitchFamily="2" charset="2"/>
              <a:buChar char="v"/>
            </a:pPr>
            <a:r>
              <a:rPr lang="en-US" sz="2400" dirty="0" smtClean="0"/>
              <a:t>Assessment as Knowledge</a:t>
            </a:r>
          </a:p>
          <a:p>
            <a:pPr marL="285750" indent="-285750">
              <a:buClr>
                <a:schemeClr val="tx2"/>
              </a:buClr>
              <a:buFont typeface="Wingdings" panose="05000000000000000000" pitchFamily="2" charset="2"/>
              <a:buChar char="v"/>
            </a:pPr>
            <a:r>
              <a:rPr lang="en-US" sz="2400" dirty="0" smtClean="0"/>
              <a:t>Formatting for Online</a:t>
            </a:r>
          </a:p>
          <a:p>
            <a:pPr marL="285750" indent="-285750">
              <a:buClr>
                <a:schemeClr val="tx2"/>
              </a:buClr>
              <a:buFont typeface="Wingdings" panose="05000000000000000000" pitchFamily="2" charset="2"/>
              <a:buChar char="v"/>
            </a:pPr>
            <a:r>
              <a:rPr lang="en-US" sz="2400" dirty="0" smtClean="0"/>
              <a:t>Getting Fancy –</a:t>
            </a:r>
          </a:p>
          <a:p>
            <a:pPr marL="742950" lvl="1" indent="-285750">
              <a:buClr>
                <a:schemeClr val="tx2"/>
              </a:buClr>
              <a:buFont typeface="Wingdings" panose="05000000000000000000" pitchFamily="2" charset="2"/>
              <a:buChar char="v"/>
            </a:pPr>
            <a:r>
              <a:rPr lang="en-US" sz="2200" dirty="0" smtClean="0"/>
              <a:t>Collaborative Learning</a:t>
            </a:r>
          </a:p>
          <a:p>
            <a:endParaRPr lang="en-US" sz="2400" dirty="0"/>
          </a:p>
        </p:txBody>
      </p:sp>
    </p:spTree>
    <p:extLst>
      <p:ext uri="{BB962C8B-B14F-4D97-AF65-F5344CB8AC3E}">
        <p14:creationId xmlns:p14="http://schemas.microsoft.com/office/powerpoint/2010/main" val="115034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wipe(left)">
                                      <p:cBhvr>
                                        <p:cTn id="3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2649523"/>
            <a:ext cx="3801470" cy="2534313"/>
          </a:xfrm>
          <a:prstGeom prst="rect">
            <a:avLst/>
          </a:prstGeom>
        </p:spPr>
      </p:pic>
      <p:sp>
        <p:nvSpPr>
          <p:cNvPr id="2" name="Title 1"/>
          <p:cNvSpPr>
            <a:spLocks noGrp="1"/>
          </p:cNvSpPr>
          <p:nvPr>
            <p:ph type="title"/>
          </p:nvPr>
        </p:nvSpPr>
        <p:spPr>
          <a:xfrm>
            <a:off x="731520" y="457200"/>
            <a:ext cx="10545332" cy="1600200"/>
          </a:xfrm>
        </p:spPr>
        <p:txBody>
          <a:bodyPr anchor="ctr">
            <a:normAutofit/>
          </a:bodyPr>
          <a:lstStyle/>
          <a:p>
            <a:r>
              <a:rPr lang="en-US" sz="4400" dirty="0" smtClean="0">
                <a:solidFill>
                  <a:schemeClr val="tx2"/>
                </a:solidFill>
              </a:rPr>
              <a:t>What do we mean by Assessment?</a:t>
            </a:r>
            <a:endParaRPr lang="en-US" sz="4400" dirty="0">
              <a:solidFill>
                <a:schemeClr val="tx2"/>
              </a:solidFill>
            </a:endParaRPr>
          </a:p>
        </p:txBody>
      </p:sp>
      <p:sp>
        <p:nvSpPr>
          <p:cNvPr id="9" name="Text Placeholder 8"/>
          <p:cNvSpPr>
            <a:spLocks noGrp="1"/>
          </p:cNvSpPr>
          <p:nvPr>
            <p:ph type="body" sz="half" idx="2"/>
          </p:nvPr>
        </p:nvSpPr>
        <p:spPr>
          <a:xfrm>
            <a:off x="839788" y="2057400"/>
            <a:ext cx="5042852" cy="3811588"/>
          </a:xfrm>
        </p:spPr>
        <p:txBody>
          <a:bodyPr/>
          <a:lstStyle/>
          <a:p>
            <a:pPr marL="285750" indent="-285750">
              <a:buClr>
                <a:schemeClr val="tx2"/>
              </a:buClr>
              <a:buFont typeface="Wingdings" panose="05000000000000000000" pitchFamily="2" charset="2"/>
              <a:buChar char="v"/>
            </a:pPr>
            <a:r>
              <a:rPr lang="en-US" sz="2400" dirty="0" smtClean="0"/>
              <a:t>A Different </a:t>
            </a:r>
            <a:r>
              <a:rPr lang="en-US" sz="2400" dirty="0"/>
              <a:t>S</a:t>
            </a:r>
            <a:r>
              <a:rPr lang="en-US" sz="2400" dirty="0" smtClean="0"/>
              <a:t>et of Metrics</a:t>
            </a:r>
          </a:p>
          <a:p>
            <a:pPr marL="285750" indent="-285750">
              <a:buClr>
                <a:schemeClr val="tx2"/>
              </a:buClr>
              <a:buFont typeface="Wingdings" panose="05000000000000000000" pitchFamily="2" charset="2"/>
              <a:buChar char="v"/>
            </a:pPr>
            <a:r>
              <a:rPr lang="en-US" sz="2400" dirty="0" smtClean="0"/>
              <a:t>Assessing Teaching Strategies</a:t>
            </a:r>
          </a:p>
          <a:p>
            <a:pPr marL="285750" indent="-285750">
              <a:buClr>
                <a:schemeClr val="tx2"/>
              </a:buClr>
              <a:buFont typeface="Wingdings" panose="05000000000000000000" pitchFamily="2" charset="2"/>
              <a:buChar char="v"/>
            </a:pPr>
            <a:r>
              <a:rPr lang="en-US" sz="2400" dirty="0"/>
              <a:t>Demonstrating Effectiveness</a:t>
            </a:r>
          </a:p>
          <a:p>
            <a:pPr marL="285750" indent="-285750">
              <a:buClr>
                <a:schemeClr val="tx2"/>
              </a:buClr>
              <a:buFont typeface="Wingdings" panose="05000000000000000000" pitchFamily="2" charset="2"/>
              <a:buChar char="v"/>
            </a:pPr>
            <a:endParaRPr lang="en-US" sz="2400" dirty="0"/>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2735" y="1630679"/>
            <a:ext cx="4572000" cy="45720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4808" y="1618488"/>
            <a:ext cx="4572000" cy="4572000"/>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5765" r="6420"/>
          <a:stretch/>
        </p:blipFill>
        <p:spPr>
          <a:xfrm>
            <a:off x="5577840" y="1609344"/>
            <a:ext cx="6035040" cy="4596382"/>
          </a:xfrm>
          <a:prstGeom prst="rect">
            <a:avLst/>
          </a:prstGeom>
        </p:spPr>
      </p:pic>
    </p:spTree>
    <p:extLst>
      <p:ext uri="{BB962C8B-B14F-4D97-AF65-F5344CB8AC3E}">
        <p14:creationId xmlns:p14="http://schemas.microsoft.com/office/powerpoint/2010/main" val="1876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wipe(left)">
                                      <p:cBhvr>
                                        <p:cTn id="25" dur="500"/>
                                        <p:tgtEl>
                                          <p:spTgt spid="9">
                                            <p:txEl>
                                              <p:pRg st="2" end="2"/>
                                            </p:txEl>
                                          </p:spTgt>
                                        </p:tgtEl>
                                      </p:cBhvr>
                                    </p:animEffect>
                                  </p:childTnLst>
                                </p:cTn>
                              </p:par>
                              <p:par>
                                <p:cTn id="26" presetID="10" presetClass="exit" presetSubtype="0" fill="hold" nodeType="withEffect">
                                  <p:stCondLst>
                                    <p:cond delay="0"/>
                                  </p:stCondLst>
                                  <p:childTnLst>
                                    <p:animEffect transition="out" filter="fade">
                                      <p:cBhvr>
                                        <p:cTn id="27" dur="500"/>
                                        <p:tgtEl>
                                          <p:spTgt spid="4"/>
                                        </p:tgtEl>
                                      </p:cBhvr>
                                    </p:animEffect>
                                    <p:set>
                                      <p:cBhvr>
                                        <p:cTn id="2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2651760"/>
            <a:ext cx="3801470" cy="2534313"/>
          </a:xfrm>
          <a:prstGeom prst="rect">
            <a:avLst/>
          </a:prstGeom>
        </p:spPr>
      </p:pic>
      <p:sp>
        <p:nvSpPr>
          <p:cNvPr id="2" name="Title 1"/>
          <p:cNvSpPr>
            <a:spLocks noGrp="1"/>
          </p:cNvSpPr>
          <p:nvPr>
            <p:ph type="title"/>
          </p:nvPr>
        </p:nvSpPr>
        <p:spPr>
          <a:xfrm>
            <a:off x="731520" y="457200"/>
            <a:ext cx="6479771" cy="1600200"/>
          </a:xfrm>
        </p:spPr>
        <p:txBody>
          <a:bodyPr anchor="ctr">
            <a:normAutofit/>
          </a:bodyPr>
          <a:lstStyle/>
          <a:p>
            <a:r>
              <a:rPr lang="en-US" sz="4400" dirty="0" smtClean="0">
                <a:solidFill>
                  <a:schemeClr val="tx2"/>
                </a:solidFill>
              </a:rPr>
              <a:t>Types of Assessment</a:t>
            </a:r>
            <a:endParaRPr lang="en-US" sz="4400" dirty="0">
              <a:solidFill>
                <a:schemeClr val="tx2"/>
              </a:solidFill>
            </a:endParaRPr>
          </a:p>
        </p:txBody>
      </p:sp>
      <p:sp>
        <p:nvSpPr>
          <p:cNvPr id="9" name="Text Placeholder 8"/>
          <p:cNvSpPr>
            <a:spLocks noGrp="1"/>
          </p:cNvSpPr>
          <p:nvPr>
            <p:ph type="body" sz="half" idx="2"/>
          </p:nvPr>
        </p:nvSpPr>
        <p:spPr>
          <a:xfrm>
            <a:off x="839788" y="2057400"/>
            <a:ext cx="4455543" cy="3811588"/>
          </a:xfrm>
        </p:spPr>
        <p:txBody>
          <a:bodyPr/>
          <a:lstStyle/>
          <a:p>
            <a:pPr marL="285750" indent="-285750">
              <a:buClr>
                <a:schemeClr val="tx2"/>
              </a:buClr>
              <a:buFont typeface="Wingdings" panose="05000000000000000000" pitchFamily="2" charset="2"/>
              <a:buChar char="v"/>
            </a:pPr>
            <a:r>
              <a:rPr lang="en-US" sz="2400" dirty="0" smtClean="0"/>
              <a:t>Pre-Assessment/Diagnostic</a:t>
            </a:r>
            <a:endParaRPr lang="en-US" sz="2400" dirty="0"/>
          </a:p>
          <a:p>
            <a:pPr marL="285750" indent="-285750">
              <a:buClr>
                <a:schemeClr val="tx2"/>
              </a:buClr>
              <a:buFont typeface="Wingdings" panose="05000000000000000000" pitchFamily="2" charset="2"/>
              <a:buChar char="v"/>
            </a:pPr>
            <a:r>
              <a:rPr lang="en-US" sz="2400" dirty="0"/>
              <a:t>Formative </a:t>
            </a:r>
            <a:endParaRPr lang="en-US" sz="2400" dirty="0" smtClean="0"/>
          </a:p>
          <a:p>
            <a:pPr marL="285750" indent="-285750">
              <a:buClr>
                <a:schemeClr val="tx2"/>
              </a:buClr>
              <a:buFont typeface="Wingdings" panose="05000000000000000000" pitchFamily="2" charset="2"/>
              <a:buChar char="v"/>
            </a:pPr>
            <a:r>
              <a:rPr lang="en-US" sz="2400" dirty="0" smtClean="0"/>
              <a:t>Summative </a:t>
            </a:r>
          </a:p>
          <a:p>
            <a:pPr marL="285750" indent="-285750">
              <a:buClr>
                <a:schemeClr val="tx2"/>
              </a:buClr>
              <a:buFont typeface="Wingdings" panose="05000000000000000000" pitchFamily="2" charset="2"/>
              <a:buChar char="v"/>
            </a:pPr>
            <a:r>
              <a:rPr lang="en-US" sz="2400" dirty="0" smtClean="0"/>
              <a:t>Confirmative </a:t>
            </a:r>
          </a:p>
          <a:p>
            <a:pPr marL="285750" indent="-285750">
              <a:buClr>
                <a:schemeClr val="tx2"/>
              </a:buClr>
              <a:buFont typeface="Wingdings" panose="05000000000000000000" pitchFamily="2" charset="2"/>
              <a:buChar char="v"/>
            </a:pPr>
            <a:r>
              <a:rPr lang="en-US" sz="2400" dirty="0" smtClean="0"/>
              <a:t>Norm-Referenced</a:t>
            </a:r>
          </a:p>
          <a:p>
            <a:pPr marL="285750" indent="-285750">
              <a:buClr>
                <a:schemeClr val="tx2"/>
              </a:buClr>
              <a:buFont typeface="Wingdings" panose="05000000000000000000" pitchFamily="2" charset="2"/>
              <a:buChar char="v"/>
            </a:pPr>
            <a:r>
              <a:rPr lang="en-US" sz="2400" dirty="0" smtClean="0"/>
              <a:t>Criterion-Referenced </a:t>
            </a:r>
          </a:p>
          <a:p>
            <a:pPr marL="285750" indent="-285750">
              <a:buClr>
                <a:schemeClr val="tx2"/>
              </a:buClr>
              <a:buFont typeface="Wingdings" panose="05000000000000000000" pitchFamily="2" charset="2"/>
              <a:buChar char="v"/>
            </a:pPr>
            <a:r>
              <a:rPr lang="en-US" sz="2400" dirty="0" err="1" smtClean="0"/>
              <a:t>Ipsative</a:t>
            </a:r>
            <a:endParaRPr lang="en-US" sz="2400" dirty="0"/>
          </a:p>
          <a:p>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34" y="1920240"/>
            <a:ext cx="1528549" cy="1528549"/>
          </a:xfrm>
          <a:prstGeom prst="rect">
            <a:avLst/>
          </a:prstGeom>
        </p:spPr>
      </p:pic>
      <p:pic>
        <p:nvPicPr>
          <p:cNvPr id="11" name="Picture 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80645" y="1920240"/>
            <a:ext cx="1528549" cy="1528549"/>
          </a:xfrm>
          <a:prstGeom prst="rect">
            <a:avLst/>
          </a:prstGeom>
        </p:spPr>
      </p:pic>
      <p:pic>
        <p:nvPicPr>
          <p:cNvPr id="12" name="Picture 1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856916" y="4663440"/>
            <a:ext cx="1528549" cy="1528549"/>
          </a:xfrm>
          <a:prstGeom prst="rect">
            <a:avLst/>
          </a:prstGeom>
        </p:spPr>
      </p:pic>
      <p:pic>
        <p:nvPicPr>
          <p:cNvPr id="13" name="Picture 1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56727" y="4206240"/>
            <a:ext cx="1528549" cy="1528549"/>
          </a:xfrm>
          <a:prstGeom prst="rect">
            <a:avLst/>
          </a:prstGeom>
        </p:spPr>
      </p:pic>
      <p:pic>
        <p:nvPicPr>
          <p:cNvPr id="14" name="Picture 13"/>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748303" y="4480560"/>
            <a:ext cx="1528549" cy="1528549"/>
          </a:xfrm>
          <a:prstGeom prst="rect">
            <a:avLst/>
          </a:prstGeom>
        </p:spPr>
      </p:pic>
      <p:pic>
        <p:nvPicPr>
          <p:cNvPr id="15" name="Picture 14"/>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995347" y="1463040"/>
            <a:ext cx="1528549" cy="1528549"/>
          </a:xfrm>
          <a:prstGeom prst="rect">
            <a:avLst/>
          </a:prstGeom>
        </p:spPr>
      </p:pic>
      <p:sp>
        <p:nvSpPr>
          <p:cNvPr id="17" name="Rectangle 16"/>
          <p:cNvSpPr/>
          <p:nvPr/>
        </p:nvSpPr>
        <p:spPr>
          <a:xfrm>
            <a:off x="839788" y="2057400"/>
            <a:ext cx="4455543" cy="1313597"/>
          </a:xfrm>
          <a:prstGeom prst="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39788" y="4366543"/>
            <a:ext cx="4455543" cy="874197"/>
          </a:xfrm>
          <a:prstGeom prst="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39788" y="5407993"/>
            <a:ext cx="3624163" cy="584775"/>
          </a:xfrm>
          <a:prstGeom prst="rect">
            <a:avLst/>
          </a:prstGeom>
          <a:noFill/>
        </p:spPr>
        <p:txBody>
          <a:bodyPr wrap="square" rtlCol="0">
            <a:spAutoFit/>
          </a:bodyPr>
          <a:lstStyle/>
          <a:p>
            <a:r>
              <a:rPr lang="en-US" sz="3200" dirty="0" smtClean="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Time for a Poll!</a:t>
            </a:r>
            <a:endParaRPr lang="en-US"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515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down)">
                                      <p:cBhvr>
                                        <p:cTn id="50" dur="580">
                                          <p:stCondLst>
                                            <p:cond delay="0"/>
                                          </p:stCondLst>
                                        </p:cTn>
                                        <p:tgtEl>
                                          <p:spTgt spid="20"/>
                                        </p:tgtEl>
                                      </p:cBhvr>
                                    </p:animEffect>
                                    <p:anim calcmode="lin" valueType="num">
                                      <p:cBhvr>
                                        <p:cTn id="5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56" dur="26">
                                          <p:stCondLst>
                                            <p:cond delay="650"/>
                                          </p:stCondLst>
                                        </p:cTn>
                                        <p:tgtEl>
                                          <p:spTgt spid="20"/>
                                        </p:tgtEl>
                                      </p:cBhvr>
                                      <p:to x="100000" y="60000"/>
                                    </p:animScale>
                                    <p:animScale>
                                      <p:cBhvr>
                                        <p:cTn id="57" dur="166" decel="50000">
                                          <p:stCondLst>
                                            <p:cond delay="676"/>
                                          </p:stCondLst>
                                        </p:cTn>
                                        <p:tgtEl>
                                          <p:spTgt spid="20"/>
                                        </p:tgtEl>
                                      </p:cBhvr>
                                      <p:to x="100000" y="100000"/>
                                    </p:animScale>
                                    <p:animScale>
                                      <p:cBhvr>
                                        <p:cTn id="58" dur="26">
                                          <p:stCondLst>
                                            <p:cond delay="1312"/>
                                          </p:stCondLst>
                                        </p:cTn>
                                        <p:tgtEl>
                                          <p:spTgt spid="20"/>
                                        </p:tgtEl>
                                      </p:cBhvr>
                                      <p:to x="100000" y="80000"/>
                                    </p:animScale>
                                    <p:animScale>
                                      <p:cBhvr>
                                        <p:cTn id="59" dur="166" decel="50000">
                                          <p:stCondLst>
                                            <p:cond delay="1338"/>
                                          </p:stCondLst>
                                        </p:cTn>
                                        <p:tgtEl>
                                          <p:spTgt spid="20"/>
                                        </p:tgtEl>
                                      </p:cBhvr>
                                      <p:to x="100000" y="100000"/>
                                    </p:animScale>
                                    <p:animScale>
                                      <p:cBhvr>
                                        <p:cTn id="60" dur="26">
                                          <p:stCondLst>
                                            <p:cond delay="1642"/>
                                          </p:stCondLst>
                                        </p:cTn>
                                        <p:tgtEl>
                                          <p:spTgt spid="20"/>
                                        </p:tgtEl>
                                      </p:cBhvr>
                                      <p:to x="100000" y="90000"/>
                                    </p:animScale>
                                    <p:animScale>
                                      <p:cBhvr>
                                        <p:cTn id="61" dur="166" decel="50000">
                                          <p:stCondLst>
                                            <p:cond delay="1668"/>
                                          </p:stCondLst>
                                        </p:cTn>
                                        <p:tgtEl>
                                          <p:spTgt spid="20"/>
                                        </p:tgtEl>
                                      </p:cBhvr>
                                      <p:to x="100000" y="100000"/>
                                    </p:animScale>
                                    <p:animScale>
                                      <p:cBhvr>
                                        <p:cTn id="62" dur="26">
                                          <p:stCondLst>
                                            <p:cond delay="1808"/>
                                          </p:stCondLst>
                                        </p:cTn>
                                        <p:tgtEl>
                                          <p:spTgt spid="20"/>
                                        </p:tgtEl>
                                      </p:cBhvr>
                                      <p:to x="100000" y="95000"/>
                                    </p:animScale>
                                    <p:animScale>
                                      <p:cBhvr>
                                        <p:cTn id="63"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7" grpId="0" animBg="1"/>
      <p:bldP spid="19"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How a Week Can Work</a:t>
            </a:r>
            <a:endParaRPr lang="en-US"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9531156"/>
              </p:ext>
            </p:extLst>
          </p:nvPr>
        </p:nvGraphicFramePr>
        <p:xfrm>
          <a:off x="838200" y="1468810"/>
          <a:ext cx="10515600" cy="4669763"/>
        </p:xfrm>
        <a:graphic>
          <a:graphicData uri="http://schemas.openxmlformats.org/drawingml/2006/table">
            <a:tbl>
              <a:tblPr firstRow="1" bandRow="1">
                <a:tableStyleId>{5C22544A-7EE6-4342-B048-85BDC9FD1C3A}</a:tableStyleId>
              </a:tblPr>
              <a:tblGrid>
                <a:gridCol w="2047285"/>
                <a:gridCol w="2140343"/>
                <a:gridCol w="1581993"/>
                <a:gridCol w="1581993"/>
                <a:gridCol w="1581993"/>
                <a:gridCol w="1581993"/>
              </a:tblGrid>
              <a:tr h="370939">
                <a:tc>
                  <a:txBody>
                    <a:bodyPr/>
                    <a:lstStyle/>
                    <a:p>
                      <a:r>
                        <a:rPr lang="en-US" dirty="0" smtClean="0">
                          <a:latin typeface="Arial" panose="020B0604020202020204" pitchFamily="34" charset="0"/>
                          <a:cs typeface="Arial" panose="020B0604020202020204" pitchFamily="34" charset="0"/>
                        </a:rPr>
                        <a:t>Friday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Weekend</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Monday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Tuesday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Wednesday</a:t>
                      </a:r>
                      <a:endParaRPr lang="en-US" dirty="0">
                        <a:latin typeface="Arial" panose="020B0604020202020204" pitchFamily="34" charset="0"/>
                        <a:cs typeface="Arial" panose="020B0604020202020204" pitchFamily="34" charset="0"/>
                      </a:endParaRPr>
                    </a:p>
                  </a:txBody>
                  <a:tcPr>
                    <a:solidFill>
                      <a:schemeClr val="tx2"/>
                    </a:solidFill>
                  </a:tcPr>
                </a:tc>
                <a:tc>
                  <a:txBody>
                    <a:bodyPr/>
                    <a:lstStyle/>
                    <a:p>
                      <a:r>
                        <a:rPr lang="en-US" dirty="0" smtClean="0">
                          <a:latin typeface="Arial" panose="020B0604020202020204" pitchFamily="34" charset="0"/>
                          <a:cs typeface="Arial" panose="020B0604020202020204" pitchFamily="34" charset="0"/>
                        </a:rPr>
                        <a:t>Thursday</a:t>
                      </a:r>
                      <a:endParaRPr lang="en-US" dirty="0">
                        <a:latin typeface="Arial" panose="020B0604020202020204" pitchFamily="34" charset="0"/>
                        <a:cs typeface="Arial" panose="020B0604020202020204" pitchFamily="34" charset="0"/>
                      </a:endParaRPr>
                    </a:p>
                  </a:txBody>
                  <a:tcPr>
                    <a:solidFill>
                      <a:schemeClr val="tx2"/>
                    </a:solidFill>
                  </a:tcPr>
                </a:tc>
              </a:tr>
              <a:tr h="3109788">
                <a:tc>
                  <a:txBody>
                    <a:bodyPr/>
                    <a:lstStyle/>
                    <a:p>
                      <a:r>
                        <a:rPr lang="en-US" b="1" dirty="0" smtClean="0">
                          <a:latin typeface="Arial" panose="020B0604020202020204" pitchFamily="34" charset="0"/>
                          <a:cs typeface="Arial" panose="020B0604020202020204" pitchFamily="34" charset="0"/>
                        </a:rPr>
                        <a:t>Email 8-5</a:t>
                      </a:r>
                    </a:p>
                    <a:p>
                      <a:r>
                        <a:rPr lang="en-US" b="1" dirty="0" smtClean="0">
                          <a:latin typeface="Arial" panose="020B0604020202020204" pitchFamily="34" charset="0"/>
                          <a:cs typeface="Arial" panose="020B0604020202020204" pitchFamily="34" charset="0"/>
                        </a:rPr>
                        <a:t>Office Hours</a:t>
                      </a:r>
                    </a:p>
                    <a:p>
                      <a:r>
                        <a:rPr lang="en-US" b="1" dirty="0" smtClean="0">
                          <a:latin typeface="Arial" panose="020B0604020202020204" pitchFamily="34" charset="0"/>
                          <a:cs typeface="Arial" panose="020B0604020202020204" pitchFamily="34" charset="0"/>
                        </a:rPr>
                        <a:t>Grading</a:t>
                      </a:r>
                    </a:p>
                    <a:p>
                      <a:r>
                        <a:rPr lang="en-US" b="1" dirty="0" smtClean="0">
                          <a:latin typeface="Arial" panose="020B0604020202020204" pitchFamily="34" charset="0"/>
                          <a:cs typeface="Arial" panose="020B0604020202020204" pitchFamily="34" charset="0"/>
                        </a:rPr>
                        <a:t>Post:</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Reading/Lesson</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Discussion Board</a:t>
                      </a:r>
                    </a:p>
                    <a:p>
                      <a:pPr marL="114300" indent="0"/>
                      <a:r>
                        <a:rPr lang="en-US" sz="1600" dirty="0" smtClean="0">
                          <a:solidFill>
                            <a:schemeClr val="accent6">
                              <a:lumMod val="50000"/>
                            </a:schemeClr>
                          </a:solidFill>
                          <a:latin typeface="Arial" panose="020B0604020202020204" pitchFamily="34" charset="0"/>
                          <a:cs typeface="Arial" panose="020B0604020202020204" pitchFamily="34" charset="0"/>
                        </a:rPr>
                        <a:t>Quiz:</a:t>
                      </a:r>
                      <a:r>
                        <a:rPr lang="en-US" sz="1600" baseline="0" dirty="0" smtClean="0">
                          <a:solidFill>
                            <a:schemeClr val="accent6">
                              <a:lumMod val="50000"/>
                            </a:schemeClr>
                          </a:solidFill>
                          <a:latin typeface="Arial" panose="020B0604020202020204" pitchFamily="34" charset="0"/>
                          <a:cs typeface="Arial" panose="020B0604020202020204" pitchFamily="34" charset="0"/>
                        </a:rPr>
                        <a:t>  Lvl 1</a:t>
                      </a:r>
                    </a:p>
                    <a:p>
                      <a:pPr marL="114300" indent="0"/>
                      <a:r>
                        <a:rPr lang="en-US" sz="1600" baseline="0" dirty="0" smtClean="0">
                          <a:solidFill>
                            <a:schemeClr val="accent6">
                              <a:lumMod val="50000"/>
                            </a:schemeClr>
                          </a:solidFill>
                          <a:latin typeface="Arial" panose="020B0604020202020204" pitchFamily="34" charset="0"/>
                          <a:cs typeface="Arial" panose="020B0604020202020204" pitchFamily="34" charset="0"/>
                        </a:rPr>
                        <a:t>Assign: Lvl 2</a:t>
                      </a: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Project: Lvl</a:t>
                      </a:r>
                      <a:r>
                        <a:rPr lang="en-US"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3-6</a:t>
                      </a:r>
                      <a:endPar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Class Activity</a:t>
                      </a:r>
                    </a:p>
                    <a:p>
                      <a:pPr marL="114300" indent="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Update Page</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endParaRPr lang="en-US"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p>
                    <a:p>
                      <a:r>
                        <a:rPr lang="en-US" sz="1600" baseline="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Email 8-5</a:t>
                      </a:r>
                    </a:p>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Office Hours</a:t>
                      </a:r>
                      <a:endParaRPr lang="en-U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r>
              <a:tr h="1189036">
                <a:tc>
                  <a:txBody>
                    <a:bodyPr/>
                    <a:lstStyle/>
                    <a:p>
                      <a:r>
                        <a:rPr lang="en-US" dirty="0" smtClean="0">
                          <a:latin typeface="Arial" panose="020B0604020202020204" pitchFamily="34" charset="0"/>
                          <a:cs typeface="Arial" panose="020B0604020202020204" pitchFamily="34" charset="0"/>
                        </a:rPr>
                        <a:t>Asking</a:t>
                      </a:r>
                      <a:r>
                        <a:rPr lang="en-US" baseline="0" dirty="0" smtClean="0">
                          <a:latin typeface="Arial" panose="020B0604020202020204" pitchFamily="34" charset="0"/>
                          <a:cs typeface="Arial" panose="020B0604020202020204" pitchFamily="34" charset="0"/>
                        </a:rPr>
                        <a:t> Questions</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Get Grades</a:t>
                      </a:r>
                    </a:p>
                    <a:p>
                      <a:r>
                        <a:rPr lang="en-US" dirty="0" smtClean="0">
                          <a:latin typeface="Arial" panose="020B0604020202020204" pitchFamily="34" charset="0"/>
                          <a:cs typeface="Arial" panose="020B0604020202020204" pitchFamily="34" charset="0"/>
                        </a:rPr>
                        <a:t>Get Work</a:t>
                      </a:r>
                      <a:endParaRPr lang="en-U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dirty="0" smtClean="0">
                          <a:latin typeface="Arial" panose="020B0604020202020204" pitchFamily="34" charset="0"/>
                          <a:cs typeface="Arial" panose="020B0604020202020204" pitchFamily="34" charset="0"/>
                        </a:rPr>
                        <a:t>Scheduling Work</a:t>
                      </a:r>
                    </a:p>
                    <a:p>
                      <a:r>
                        <a:rPr lang="en-US" dirty="0" smtClean="0">
                          <a:latin typeface="Arial" panose="020B0604020202020204" pitchFamily="34" charset="0"/>
                          <a:cs typeface="Arial" panose="020B0604020202020204" pitchFamily="34" charset="0"/>
                        </a:rPr>
                        <a:t>Reading</a:t>
                      </a:r>
                    </a:p>
                    <a:p>
                      <a:r>
                        <a:rPr lang="en-US" dirty="0" smtClean="0">
                          <a:latin typeface="Arial" panose="020B0604020202020204" pitchFamily="34" charset="0"/>
                          <a:cs typeface="Arial" panose="020B0604020202020204" pitchFamily="34" charset="0"/>
                        </a:rPr>
                        <a:t>Working Ahead</a:t>
                      </a:r>
                      <a:endParaRPr lang="en-U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Class </a:t>
                      </a:r>
                      <a:r>
                        <a:rPr lang="en-US" sz="1600" baseline="0" dirty="0" smtClean="0">
                          <a:latin typeface="Arial" panose="020B0604020202020204" pitchFamily="34" charset="0"/>
                          <a:cs typeface="Arial" panose="020B0604020202020204" pitchFamily="34" charset="0"/>
                        </a:rPr>
                        <a:t>Activities</a:t>
                      </a:r>
                      <a:endParaRPr lang="en-US" sz="1600" dirty="0" smtClean="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Quiz</a:t>
                      </a:r>
                      <a:r>
                        <a:rPr lang="en-US" sz="1600" baseline="0" dirty="0" smtClean="0">
                          <a:latin typeface="Arial" panose="020B0604020202020204" pitchFamily="34" charset="0"/>
                          <a:cs typeface="Arial" panose="020B0604020202020204" pitchFamily="34" charset="0"/>
                        </a:rPr>
                        <a:t>: Lvl 1</a:t>
                      </a:r>
                    </a:p>
                    <a:p>
                      <a:r>
                        <a:rPr lang="en-US" sz="1600" baseline="0" dirty="0" smtClean="0">
                          <a:latin typeface="Arial" panose="020B0604020202020204" pitchFamily="34" charset="0"/>
                          <a:cs typeface="Arial" panose="020B0604020202020204" pitchFamily="34" charset="0"/>
                        </a:rPr>
                        <a:t>DB Posts</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 Activities</a:t>
                      </a:r>
                    </a:p>
                    <a:p>
                      <a:r>
                        <a:rPr lang="en-US" sz="1600" dirty="0" smtClean="0">
                          <a:latin typeface="Arial" panose="020B0604020202020204" pitchFamily="34" charset="0"/>
                          <a:cs typeface="Arial" panose="020B0604020202020204" pitchFamily="34" charset="0"/>
                        </a:rPr>
                        <a:t>Assign: Lvl 2</a:t>
                      </a:r>
                    </a:p>
                    <a:p>
                      <a:r>
                        <a:rPr lang="en-US" sz="1600" dirty="0" smtClean="0">
                          <a:latin typeface="Arial" panose="020B0604020202020204" pitchFamily="34" charset="0"/>
                          <a:cs typeface="Arial" panose="020B0604020202020204" pitchFamily="34" charset="0"/>
                        </a:rPr>
                        <a:t>DB Response</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en-US" sz="1600" dirty="0" smtClean="0">
                          <a:latin typeface="Arial" panose="020B0604020202020204" pitchFamily="34" charset="0"/>
                          <a:cs typeface="Arial" panose="020B0604020202020204" pitchFamily="34" charset="0"/>
                        </a:rPr>
                        <a:t>Class</a:t>
                      </a:r>
                      <a:r>
                        <a:rPr lang="en-US" sz="1600" baseline="0" dirty="0" smtClean="0">
                          <a:latin typeface="Arial" panose="020B0604020202020204" pitchFamily="34" charset="0"/>
                          <a:cs typeface="Arial" panose="020B0604020202020204" pitchFamily="34" charset="0"/>
                        </a:rPr>
                        <a:t> Activities</a:t>
                      </a:r>
                    </a:p>
                    <a:p>
                      <a:r>
                        <a:rPr lang="en-US" sz="1600" baseline="0" dirty="0" smtClean="0">
                          <a:latin typeface="Arial" panose="020B0604020202020204" pitchFamily="34" charset="0"/>
                          <a:cs typeface="Arial" panose="020B0604020202020204" pitchFamily="34" charset="0"/>
                        </a:rPr>
                        <a:t>Project: Lvl 3-6</a:t>
                      </a:r>
                    </a:p>
                    <a:p>
                      <a:r>
                        <a:rPr lang="en-US" sz="1600" baseline="0" dirty="0" smtClean="0">
                          <a:latin typeface="Arial" panose="020B0604020202020204" pitchFamily="34" charset="0"/>
                          <a:cs typeface="Arial" panose="020B0604020202020204" pitchFamily="34" charset="0"/>
                        </a:rPr>
                        <a:t>DB Ex Credit</a:t>
                      </a:r>
                      <a:endParaRPr lang="en-US" sz="1600"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00" y="2651760"/>
            <a:ext cx="2087208" cy="2090475"/>
          </a:xfrm>
          <a:prstGeom prst="rect">
            <a:avLst/>
          </a:prstGeom>
        </p:spPr>
      </p:pic>
      <p:sp>
        <p:nvSpPr>
          <p:cNvPr id="6" name="TextBox 5"/>
          <p:cNvSpPr txBox="1"/>
          <p:nvPr/>
        </p:nvSpPr>
        <p:spPr>
          <a:xfrm rot="16200000">
            <a:off x="-257205" y="2949918"/>
            <a:ext cx="1790700" cy="400110"/>
          </a:xfrm>
          <a:prstGeom prst="rect">
            <a:avLst/>
          </a:prstGeom>
          <a:noFill/>
        </p:spPr>
        <p:txBody>
          <a:bodyPr wrap="square" rtlCol="0">
            <a:spAutoFit/>
          </a:bodyPr>
          <a:lstStyle/>
          <a:p>
            <a:r>
              <a:rPr lang="en-US" sz="2000" b="1" dirty="0" smtClean="0">
                <a:solidFill>
                  <a:schemeClr val="tx2"/>
                </a:solidFill>
                <a:latin typeface="Arial" panose="020B0604020202020204" pitchFamily="34" charset="0"/>
                <a:cs typeface="Arial" panose="020B0604020202020204" pitchFamily="34" charset="0"/>
              </a:rPr>
              <a:t>Instructors</a:t>
            </a:r>
            <a:endParaRPr lang="en-US" sz="2000" b="1" dirty="0">
              <a:solidFill>
                <a:schemeClr val="tx2"/>
              </a:solidFill>
              <a:latin typeface="Arial" panose="020B0604020202020204" pitchFamily="34" charset="0"/>
              <a:cs typeface="Arial" panose="020B0604020202020204" pitchFamily="34" charset="0"/>
            </a:endParaRPr>
          </a:p>
        </p:txBody>
      </p:sp>
      <p:sp>
        <p:nvSpPr>
          <p:cNvPr id="7" name="TextBox 6"/>
          <p:cNvSpPr txBox="1"/>
          <p:nvPr/>
        </p:nvSpPr>
        <p:spPr>
          <a:xfrm rot="16200000">
            <a:off x="-60024" y="5329249"/>
            <a:ext cx="1396338" cy="400110"/>
          </a:xfrm>
          <a:prstGeom prst="rect">
            <a:avLst/>
          </a:prstGeom>
          <a:noFill/>
        </p:spPr>
        <p:txBody>
          <a:bodyPr wrap="square" rtlCol="0">
            <a:spAutoFit/>
          </a:bodyPr>
          <a:lstStyle/>
          <a:p>
            <a:pPr algn="ctr"/>
            <a:r>
              <a:rPr lang="en-US" sz="2000" b="1" dirty="0" smtClean="0">
                <a:solidFill>
                  <a:schemeClr val="tx2"/>
                </a:solidFill>
                <a:latin typeface="Arial" panose="020B0604020202020204" pitchFamily="34" charset="0"/>
                <a:cs typeface="Arial" panose="020B0604020202020204" pitchFamily="34" charset="0"/>
              </a:rPr>
              <a:t>Students</a:t>
            </a:r>
            <a:endParaRPr lang="en-US" sz="2000" b="1" dirty="0">
              <a:solidFill>
                <a:schemeClr val="tx2"/>
              </a:solidFill>
              <a:latin typeface="Arial" panose="020B0604020202020204" pitchFamily="34" charset="0"/>
              <a:cs typeface="Arial" panose="020B0604020202020204" pitchFamily="34" charset="0"/>
            </a:endParaRPr>
          </a:p>
        </p:txBody>
      </p:sp>
      <p:sp>
        <p:nvSpPr>
          <p:cNvPr id="8" name="Title 1"/>
          <p:cNvSpPr txBox="1">
            <a:spLocks/>
          </p:cNvSpPr>
          <p:nvPr/>
        </p:nvSpPr>
        <p:spPr>
          <a:xfrm>
            <a:off x="838200" y="411162"/>
            <a:ext cx="8273732" cy="1233488"/>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4400" dirty="0" smtClean="0">
                <a:solidFill>
                  <a:schemeClr val="tx2"/>
                </a:solidFill>
              </a:rPr>
              <a:t>Assessment = Presence</a:t>
            </a:r>
            <a:endParaRPr lang="en-US" sz="4400" dirty="0">
              <a:solidFill>
                <a:schemeClr val="tx2"/>
              </a:solidFill>
            </a:endParaRPr>
          </a:p>
        </p:txBody>
      </p:sp>
      <p:sp>
        <p:nvSpPr>
          <p:cNvPr id="3" name="Rectangle 2"/>
          <p:cNvSpPr/>
          <p:nvPr/>
        </p:nvSpPr>
        <p:spPr>
          <a:xfrm>
            <a:off x="8199120" y="1844040"/>
            <a:ext cx="1554480" cy="31242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629400" y="5241607"/>
            <a:ext cx="1569720" cy="287697"/>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99120" y="5241607"/>
            <a:ext cx="1569720" cy="287697"/>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38200" y="5241606"/>
            <a:ext cx="2019300" cy="28644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38200" y="5528047"/>
            <a:ext cx="2019300" cy="28644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82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3" grpId="0" animBg="1"/>
      <p:bldP spid="9" grpId="0" animBg="1"/>
      <p:bldP spid="10"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457200"/>
            <a:ext cx="5081895" cy="1600200"/>
          </a:xfrm>
          <a:ln>
            <a:noFill/>
          </a:ln>
        </p:spPr>
        <p:txBody>
          <a:bodyPr anchor="ctr">
            <a:normAutofit/>
          </a:bodyPr>
          <a:lstStyle/>
          <a:p>
            <a:r>
              <a:rPr lang="en-US" sz="4400" dirty="0" smtClean="0">
                <a:solidFill>
                  <a:schemeClr val="tx2"/>
                </a:solidFill>
              </a:rPr>
              <a:t>Scaffolding in Blended Learning</a:t>
            </a:r>
            <a:endParaRPr lang="en-US" sz="4400" dirty="0">
              <a:solidFill>
                <a:schemeClr val="tx2"/>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5419" y="1828800"/>
            <a:ext cx="6319949" cy="4213299"/>
          </a:xfrm>
        </p:spPr>
      </p:pic>
      <p:sp>
        <p:nvSpPr>
          <p:cNvPr id="6" name="Rectangle 5"/>
          <p:cNvSpPr/>
          <p:nvPr/>
        </p:nvSpPr>
        <p:spPr>
          <a:xfrm>
            <a:off x="4875419" y="4288457"/>
            <a:ext cx="6319949" cy="1753642"/>
          </a:xfrm>
          <a:prstGeom prst="rect">
            <a:avLst/>
          </a:prstGeom>
          <a:solidFill>
            <a:schemeClr val="accent5">
              <a:alpha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Knowledge</a:t>
            </a:r>
            <a:endParaRPr lang="en-US" sz="3600" dirty="0">
              <a:latin typeface="Arial" panose="020B0604020202020204" pitchFamily="34" charset="0"/>
              <a:cs typeface="Arial" panose="020B0604020202020204" pitchFamily="34" charset="0"/>
            </a:endParaRPr>
          </a:p>
        </p:txBody>
      </p:sp>
      <p:sp>
        <p:nvSpPr>
          <p:cNvPr id="7" name="Rectangle 6"/>
          <p:cNvSpPr/>
          <p:nvPr/>
        </p:nvSpPr>
        <p:spPr>
          <a:xfrm>
            <a:off x="4875421" y="3123536"/>
            <a:ext cx="6319949" cy="1164921"/>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Understanding</a:t>
            </a:r>
            <a:endParaRPr lang="en-US" sz="3600" dirty="0">
              <a:latin typeface="Arial" panose="020B0604020202020204" pitchFamily="34" charset="0"/>
              <a:cs typeface="Arial" panose="020B0604020202020204" pitchFamily="34" charset="0"/>
            </a:endParaRPr>
          </a:p>
        </p:txBody>
      </p:sp>
      <p:sp>
        <p:nvSpPr>
          <p:cNvPr id="8" name="Rectangle 7"/>
          <p:cNvSpPr/>
          <p:nvPr/>
        </p:nvSpPr>
        <p:spPr>
          <a:xfrm>
            <a:off x="4875421" y="2284292"/>
            <a:ext cx="6319949" cy="839244"/>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Application</a:t>
            </a:r>
            <a:endParaRPr lang="en-US" sz="3600" dirty="0">
              <a:latin typeface="Arial" panose="020B0604020202020204" pitchFamily="34" charset="0"/>
              <a:cs typeface="Arial" panose="020B0604020202020204" pitchFamily="34" charset="0"/>
            </a:endParaRPr>
          </a:p>
        </p:txBody>
      </p:sp>
      <p:sp>
        <p:nvSpPr>
          <p:cNvPr id="9" name="Rectangle 8"/>
          <p:cNvSpPr/>
          <p:nvPr/>
        </p:nvSpPr>
        <p:spPr>
          <a:xfrm>
            <a:off x="4875421"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Analysis</a:t>
            </a:r>
            <a:endParaRPr lang="en-US" sz="2400" dirty="0">
              <a:latin typeface="Arial" panose="020B0604020202020204" pitchFamily="34" charset="0"/>
              <a:cs typeface="Arial" panose="020B0604020202020204" pitchFamily="34" charset="0"/>
            </a:endParaRPr>
          </a:p>
        </p:txBody>
      </p:sp>
      <p:sp>
        <p:nvSpPr>
          <p:cNvPr id="10" name="Rectangle 9"/>
          <p:cNvSpPr/>
          <p:nvPr/>
        </p:nvSpPr>
        <p:spPr>
          <a:xfrm>
            <a:off x="6983836"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Evaluation</a:t>
            </a:r>
            <a:endParaRPr lang="en-US" sz="2400" dirty="0">
              <a:latin typeface="Arial" panose="020B0604020202020204" pitchFamily="34" charset="0"/>
              <a:cs typeface="Arial" panose="020B0604020202020204" pitchFamily="34" charset="0"/>
            </a:endParaRPr>
          </a:p>
        </p:txBody>
      </p:sp>
      <p:sp>
        <p:nvSpPr>
          <p:cNvPr id="11" name="Rectangle 10"/>
          <p:cNvSpPr/>
          <p:nvPr/>
        </p:nvSpPr>
        <p:spPr>
          <a:xfrm>
            <a:off x="9092250" y="1828800"/>
            <a:ext cx="2103120" cy="455492"/>
          </a:xfrm>
          <a:prstGeom prst="rect">
            <a:avLst/>
          </a:prstGeom>
          <a:solidFill>
            <a:schemeClr val="accent2">
              <a:alpha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Synthesis</a:t>
            </a:r>
            <a:endParaRPr lang="en-US" sz="2400" dirty="0">
              <a:latin typeface="Arial" panose="020B0604020202020204" pitchFamily="34" charset="0"/>
              <a:cs typeface="Arial" panose="020B0604020202020204" pitchFamily="34" charset="0"/>
            </a:endParaRPr>
          </a:p>
        </p:txBody>
      </p:sp>
      <p:sp>
        <p:nvSpPr>
          <p:cNvPr id="3" name="TextBox 2"/>
          <p:cNvSpPr txBox="1"/>
          <p:nvPr/>
        </p:nvSpPr>
        <p:spPr>
          <a:xfrm>
            <a:off x="2068717" y="4655720"/>
            <a:ext cx="2806700" cy="1200329"/>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True/False </a:t>
            </a:r>
          </a:p>
          <a:p>
            <a:pPr algn="r"/>
            <a:r>
              <a:rPr lang="en-US" dirty="0" smtClean="0">
                <a:latin typeface="Arial" panose="020B0604020202020204" pitchFamily="34" charset="0"/>
                <a:cs typeface="Arial" panose="020B0604020202020204" pitchFamily="34" charset="0"/>
              </a:rPr>
              <a:t>Multiple Choice</a:t>
            </a:r>
          </a:p>
          <a:p>
            <a:pPr algn="r"/>
            <a:r>
              <a:rPr lang="en-US" dirty="0" smtClean="0">
                <a:latin typeface="Arial" panose="020B0604020202020204" pitchFamily="34" charset="0"/>
                <a:cs typeface="Arial" panose="020B0604020202020204" pitchFamily="34" charset="0"/>
              </a:rPr>
              <a:t>Definitions</a:t>
            </a:r>
          </a:p>
          <a:p>
            <a:pPr algn="r"/>
            <a:r>
              <a:rPr lang="en-US" dirty="0" smtClean="0">
                <a:latin typeface="Arial" panose="020B0604020202020204" pitchFamily="34" charset="0"/>
                <a:cs typeface="Arial" panose="020B0604020202020204" pitchFamily="34" charset="0"/>
              </a:rPr>
              <a:t> Identifying Components</a:t>
            </a:r>
            <a:endParaRPr lang="en-US" dirty="0">
              <a:latin typeface="Arial" panose="020B0604020202020204" pitchFamily="34" charset="0"/>
              <a:cs typeface="Arial" panose="020B0604020202020204" pitchFamily="34" charset="0"/>
            </a:endParaRPr>
          </a:p>
        </p:txBody>
      </p:sp>
      <p:sp>
        <p:nvSpPr>
          <p:cNvPr id="12" name="TextBox 11"/>
          <p:cNvSpPr txBox="1"/>
          <p:nvPr/>
        </p:nvSpPr>
        <p:spPr>
          <a:xfrm>
            <a:off x="1600201" y="3244331"/>
            <a:ext cx="3275218" cy="923330"/>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Reading Comprehension</a:t>
            </a:r>
          </a:p>
          <a:p>
            <a:pPr algn="r"/>
            <a:r>
              <a:rPr lang="en-US" dirty="0" smtClean="0">
                <a:latin typeface="Arial" panose="020B0604020202020204" pitchFamily="34" charset="0"/>
                <a:cs typeface="Arial" panose="020B0604020202020204" pitchFamily="34" charset="0"/>
              </a:rPr>
              <a:t>Relationships between Terms</a:t>
            </a:r>
          </a:p>
          <a:p>
            <a:pPr algn="r"/>
            <a:r>
              <a:rPr lang="en-US" dirty="0" smtClean="0">
                <a:latin typeface="Arial" panose="020B0604020202020204" pitchFamily="34" charset="0"/>
                <a:cs typeface="Arial" panose="020B0604020202020204" pitchFamily="34" charset="0"/>
              </a:rPr>
              <a:t>Explaining Functions</a:t>
            </a:r>
            <a:endParaRPr lang="en-US"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25062" t="20555" r="27902" b="20000"/>
          <a:stretch/>
        </p:blipFill>
        <p:spPr>
          <a:xfrm>
            <a:off x="358069" y="4756854"/>
            <a:ext cx="1193847" cy="1005840"/>
          </a:xfrm>
          <a:prstGeom prst="rect">
            <a:avLst/>
          </a:prstGeom>
          <a:ln>
            <a:noFill/>
          </a:ln>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25062" t="20555" r="27902" b="20000"/>
          <a:stretch/>
        </p:blipFill>
        <p:spPr>
          <a:xfrm>
            <a:off x="354657" y="3203076"/>
            <a:ext cx="1193847" cy="1005840"/>
          </a:xfrm>
          <a:prstGeom prst="rect">
            <a:avLst/>
          </a:prstGeom>
          <a:ln>
            <a:noFill/>
          </a:ln>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25062" t="20555" r="27902" b="20000"/>
          <a:stretch/>
        </p:blipFill>
        <p:spPr>
          <a:xfrm>
            <a:off x="354657" y="2309518"/>
            <a:ext cx="759721" cy="640080"/>
          </a:xfrm>
          <a:prstGeom prst="rect">
            <a:avLst/>
          </a:prstGeom>
          <a:ln>
            <a:noFill/>
          </a:ln>
        </p:spPr>
      </p:pic>
      <p:sp>
        <p:nvSpPr>
          <p:cNvPr id="16" name="TextBox 15"/>
          <p:cNvSpPr txBox="1"/>
          <p:nvPr/>
        </p:nvSpPr>
        <p:spPr>
          <a:xfrm>
            <a:off x="2849441" y="2242249"/>
            <a:ext cx="2020683" cy="923330"/>
          </a:xfrm>
          <a:prstGeom prst="rect">
            <a:avLst/>
          </a:prstGeom>
          <a:noFill/>
          <a:ln>
            <a:noFill/>
          </a:ln>
        </p:spPr>
        <p:txBody>
          <a:bodyPr wrap="square" rtlCol="0">
            <a:spAutoFit/>
          </a:bodyPr>
          <a:lstStyle/>
          <a:p>
            <a:pPr algn="r"/>
            <a:r>
              <a:rPr lang="en-US" dirty="0" smtClean="0">
                <a:latin typeface="Arial" panose="020B0604020202020204" pitchFamily="34" charset="0"/>
                <a:cs typeface="Arial" panose="020B0604020202020204" pitchFamily="34" charset="0"/>
              </a:rPr>
              <a:t>Experiments</a:t>
            </a:r>
          </a:p>
          <a:p>
            <a:pPr algn="r"/>
            <a:r>
              <a:rPr lang="en-US" dirty="0" smtClean="0">
                <a:latin typeface="Arial" panose="020B0604020202020204" pitchFamily="34" charset="0"/>
                <a:cs typeface="Arial" panose="020B0604020202020204" pitchFamily="34" charset="0"/>
              </a:rPr>
              <a:t>Discussions</a:t>
            </a:r>
          </a:p>
          <a:p>
            <a:pPr algn="r"/>
            <a:r>
              <a:rPr lang="en-US" dirty="0" smtClean="0">
                <a:latin typeface="Arial" panose="020B0604020202020204" pitchFamily="34" charset="0"/>
                <a:cs typeface="Arial" panose="020B0604020202020204" pitchFamily="34" charset="0"/>
              </a:rPr>
              <a:t>Demonstrations</a:t>
            </a:r>
            <a:endParaRPr lang="en-US" dirty="0">
              <a:latin typeface="Arial" panose="020B0604020202020204" pitchFamily="34" charset="0"/>
              <a:cs typeface="Arial" panose="020B0604020202020204" pitchFamily="34" charset="0"/>
            </a:endParaRPr>
          </a:p>
        </p:txBody>
      </p:sp>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l="30494" r="32469" b="50370"/>
          <a:stretch/>
        </p:blipFill>
        <p:spPr>
          <a:xfrm>
            <a:off x="1241946" y="2309518"/>
            <a:ext cx="716510" cy="640080"/>
          </a:xfrm>
          <a:prstGeom prst="rect">
            <a:avLst/>
          </a:prstGeom>
          <a:ln>
            <a:noFill/>
          </a:ln>
        </p:spPr>
      </p:pic>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30494" r="32469" b="50370"/>
          <a:stretch/>
        </p:blipFill>
        <p:spPr>
          <a:xfrm>
            <a:off x="2191755" y="1782226"/>
            <a:ext cx="614151" cy="548640"/>
          </a:xfrm>
          <a:prstGeom prst="rect">
            <a:avLst/>
          </a:prstGeom>
          <a:ln>
            <a:noFill/>
          </a:ln>
        </p:spPr>
      </p:pic>
      <p:sp>
        <p:nvSpPr>
          <p:cNvPr id="19" name="TextBox 18"/>
          <p:cNvSpPr txBox="1"/>
          <p:nvPr/>
        </p:nvSpPr>
        <p:spPr>
          <a:xfrm>
            <a:off x="2068717" y="1828800"/>
            <a:ext cx="2801407" cy="400110"/>
          </a:xfrm>
          <a:prstGeom prst="rect">
            <a:avLst/>
          </a:prstGeom>
          <a:noFill/>
          <a:ln>
            <a:noFill/>
          </a:ln>
        </p:spPr>
        <p:txBody>
          <a:bodyPr wrap="square" rtlCol="0">
            <a:spAutoFit/>
          </a:bodyPr>
          <a:lstStyle/>
          <a:p>
            <a:pPr algn="r"/>
            <a:r>
              <a:rPr lang="en-US" sz="2000" dirty="0" smtClean="0">
                <a:latin typeface="Arial" panose="020B0604020202020204" pitchFamily="34" charset="0"/>
                <a:cs typeface="Arial" panose="020B0604020202020204" pitchFamily="34" charset="0"/>
              </a:rPr>
              <a:t>Top Level Work</a:t>
            </a:r>
            <a:endParaRPr lang="en-US" sz="2000" dirty="0">
              <a:latin typeface="Arial" panose="020B0604020202020204" pitchFamily="34" charset="0"/>
              <a:cs typeface="Arial" panose="020B0604020202020204" pitchFamily="34" charset="0"/>
            </a:endParaRPr>
          </a:p>
        </p:txBody>
      </p:sp>
      <p:sp>
        <p:nvSpPr>
          <p:cNvPr id="20" name="TextBox 19"/>
          <p:cNvSpPr txBox="1"/>
          <p:nvPr/>
        </p:nvSpPr>
        <p:spPr>
          <a:xfrm>
            <a:off x="5926978" y="1150223"/>
            <a:ext cx="4216829" cy="523220"/>
          </a:xfrm>
          <a:prstGeom prst="rect">
            <a:avLst/>
          </a:prstGeom>
          <a:noFill/>
          <a:ln>
            <a:noFill/>
          </a:ln>
        </p:spPr>
        <p:txBody>
          <a:bodyPr wrap="square" rtlCol="0">
            <a:spAutoFit/>
          </a:bodyPr>
          <a:lstStyle/>
          <a:p>
            <a:pPr algn="ctr"/>
            <a:r>
              <a:rPr lang="en-US" sz="2800" dirty="0" smtClean="0">
                <a:latin typeface="Arial" panose="020B0604020202020204" pitchFamily="34" charset="0"/>
                <a:cs typeface="Arial" panose="020B0604020202020204" pitchFamily="34" charset="0"/>
              </a:rPr>
              <a:t>Bloom’s Taxonomy</a:t>
            </a:r>
            <a:endParaRPr lang="en-US" sz="2800" dirty="0">
              <a:latin typeface="Arial" panose="020B0604020202020204" pitchFamily="34" charset="0"/>
              <a:cs typeface="Arial" panose="020B0604020202020204" pitchFamily="34" charset="0"/>
            </a:endParaRPr>
          </a:p>
        </p:txBody>
      </p:sp>
      <p:sp>
        <p:nvSpPr>
          <p:cNvPr id="23" name="Rectangle 22"/>
          <p:cNvSpPr/>
          <p:nvPr/>
        </p:nvSpPr>
        <p:spPr>
          <a:xfrm>
            <a:off x="354657" y="3123536"/>
            <a:ext cx="11140657" cy="291856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838200" y="411162"/>
            <a:ext cx="8273732" cy="1233488"/>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4400" dirty="0" smtClean="0">
                <a:solidFill>
                  <a:schemeClr val="tx2"/>
                </a:solidFill>
              </a:rPr>
              <a:t>Assessment = Knowledge</a:t>
            </a:r>
            <a:endParaRPr lang="en-US" sz="4400" dirty="0">
              <a:solidFill>
                <a:schemeClr val="tx2"/>
              </a:solidFill>
            </a:endParaRPr>
          </a:p>
        </p:txBody>
      </p:sp>
    </p:spTree>
    <p:extLst>
      <p:ext uri="{BB962C8B-B14F-4D97-AF65-F5344CB8AC3E}">
        <p14:creationId xmlns:p14="http://schemas.microsoft.com/office/powerpoint/2010/main" val="332388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10" presetClass="exit" presetSubtype="0" fill="hold" grpId="0" nodeType="with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0"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3"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z="4400" dirty="0" smtClean="0">
                <a:solidFill>
                  <a:schemeClr val="tx2"/>
                </a:solidFill>
              </a:rPr>
              <a:t>Formatting for Online Delivery</a:t>
            </a:r>
            <a:endParaRPr lang="en-US" sz="4400" dirty="0">
              <a:solidFill>
                <a:schemeClr val="tx2"/>
              </a:solidFill>
            </a:endParaRPr>
          </a:p>
        </p:txBody>
      </p:sp>
      <p:sp>
        <p:nvSpPr>
          <p:cNvPr id="4" name="Text Placeholder 3"/>
          <p:cNvSpPr>
            <a:spLocks noGrp="1"/>
          </p:cNvSpPr>
          <p:nvPr>
            <p:ph type="body" sz="half" idx="2"/>
          </p:nvPr>
        </p:nvSpPr>
        <p:spPr/>
        <p:txBody>
          <a:bodyPr>
            <a:normAutofit/>
          </a:bodyPr>
          <a:lstStyle/>
          <a:p>
            <a:pPr marL="285750" indent="-285750">
              <a:buClr>
                <a:schemeClr val="tx2"/>
              </a:buClr>
              <a:buFont typeface="Wingdings" panose="05000000000000000000" pitchFamily="2" charset="2"/>
              <a:buChar char="v"/>
            </a:pPr>
            <a:r>
              <a:rPr lang="en-US" sz="2000" dirty="0" smtClean="0"/>
              <a:t>Use Pre-tests (Ungraded)</a:t>
            </a:r>
          </a:p>
          <a:p>
            <a:pPr marL="285750" indent="-285750">
              <a:buClr>
                <a:schemeClr val="tx2"/>
              </a:buClr>
              <a:buFont typeface="Wingdings" panose="05000000000000000000" pitchFamily="2" charset="2"/>
              <a:buChar char="v"/>
            </a:pPr>
            <a:r>
              <a:rPr lang="en-US" sz="2000" dirty="0" smtClean="0"/>
              <a:t>Switch Sides</a:t>
            </a:r>
          </a:p>
          <a:p>
            <a:pPr marL="285750" indent="-285750">
              <a:buClr>
                <a:schemeClr val="tx2"/>
              </a:buClr>
              <a:buFont typeface="Wingdings" panose="05000000000000000000" pitchFamily="2" charset="2"/>
              <a:buChar char="v"/>
            </a:pPr>
            <a:r>
              <a:rPr lang="en-US" sz="2000" dirty="0" smtClean="0"/>
              <a:t>Recognize Cognitive Load</a:t>
            </a:r>
          </a:p>
          <a:p>
            <a:pPr marL="285750" indent="-285750">
              <a:buClr>
                <a:schemeClr val="tx2"/>
              </a:buClr>
              <a:buFont typeface="Wingdings" panose="05000000000000000000" pitchFamily="2" charset="2"/>
              <a:buChar char="v"/>
            </a:pPr>
            <a:r>
              <a:rPr lang="en-US" sz="2000" dirty="0" smtClean="0"/>
              <a:t>Gradability by Question Type</a:t>
            </a:r>
          </a:p>
          <a:p>
            <a:pPr marL="285750" indent="-285750">
              <a:buClr>
                <a:schemeClr val="tx2"/>
              </a:buClr>
              <a:buFont typeface="Wingdings" panose="05000000000000000000" pitchFamily="2" charset="2"/>
              <a:buChar char="v"/>
            </a:pPr>
            <a:r>
              <a:rPr lang="en-US" sz="2000" dirty="0" smtClean="0"/>
              <a:t>FEEDBACK!!!</a:t>
            </a:r>
            <a:endParaRPr lang="en-US" sz="2000" dirty="0"/>
          </a:p>
        </p:txBody>
      </p:sp>
      <p:pic>
        <p:nvPicPr>
          <p:cNvPr id="6" name="Content Placeholder 6"/>
          <p:cNvPicPr>
            <a:picLocks noChangeAspect="1"/>
          </p:cNvPicPr>
          <p:nvPr/>
        </p:nvPicPr>
        <p:blipFill>
          <a:blip r:embed="rId3"/>
          <a:stretch>
            <a:fillRect/>
          </a:stretch>
        </p:blipFill>
        <p:spPr>
          <a:xfrm>
            <a:off x="5043770" y="1905794"/>
            <a:ext cx="6513498" cy="3341462"/>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4"/>
          <a:srcRect l="1323" t="3002" r="847" b="3999"/>
          <a:stretch/>
        </p:blipFill>
        <p:spPr>
          <a:xfrm>
            <a:off x="5043734" y="2403847"/>
            <a:ext cx="6513534" cy="2843409"/>
          </a:xfrm>
          <a:prstGeom prst="rect">
            <a:avLst/>
          </a:prstGeom>
        </p:spPr>
      </p:pic>
      <p:pic>
        <p:nvPicPr>
          <p:cNvPr id="8" name="Content Placeholder 7"/>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192984" y="1905794"/>
            <a:ext cx="6172200" cy="4114800"/>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90326" y="1638795"/>
            <a:ext cx="6659368" cy="4706647"/>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7"/>
          <a:srcRect l="1011" t="960" r="1275" b="1238"/>
          <a:stretch/>
        </p:blipFill>
        <p:spPr>
          <a:xfrm>
            <a:off x="4965868" y="1638795"/>
            <a:ext cx="6826329" cy="4833258"/>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72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par>
                                <p:cTn id="13" presetID="10" presetClass="exit" presetSubtype="0" fill="hold" nodeType="with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wipe(left)">
                                      <p:cBhvr>
                                        <p:cTn id="28" dur="1000"/>
                                        <p:tgtEl>
                                          <p:spTgt spid="4">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Effect transition="in" filter="wipe(left)">
                                      <p:cBhvr>
                                        <p:cTn id="36" dur="1000"/>
                                        <p:tgtEl>
                                          <p:spTgt spid="4">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wipe(left)">
                                      <p:cBhvr>
                                        <p:cTn id="44"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917272" cy="1600200"/>
          </a:xfrm>
        </p:spPr>
        <p:txBody>
          <a:bodyPr anchor="ctr">
            <a:normAutofit/>
          </a:bodyPr>
          <a:lstStyle/>
          <a:p>
            <a:r>
              <a:rPr lang="en-US" sz="4400" dirty="0" smtClean="0">
                <a:solidFill>
                  <a:schemeClr val="tx2"/>
                </a:solidFill>
              </a:rPr>
              <a:t>Getting Fancy -</a:t>
            </a:r>
            <a:br>
              <a:rPr lang="en-US" sz="4400" dirty="0" smtClean="0">
                <a:solidFill>
                  <a:schemeClr val="tx2"/>
                </a:solidFill>
              </a:rPr>
            </a:br>
            <a:r>
              <a:rPr lang="en-US" sz="4400" dirty="0" smtClean="0">
                <a:solidFill>
                  <a:schemeClr val="tx2"/>
                </a:solidFill>
              </a:rPr>
              <a:t>Collaborative Learning</a:t>
            </a:r>
            <a:endParaRPr lang="en-US" sz="4400" dirty="0">
              <a:solidFill>
                <a:schemeClr val="tx2"/>
              </a:solidFill>
            </a:endParaRPr>
          </a:p>
        </p:txBody>
      </p:sp>
      <p:sp>
        <p:nvSpPr>
          <p:cNvPr id="4" name="Text Placeholder 3"/>
          <p:cNvSpPr>
            <a:spLocks noGrp="1"/>
          </p:cNvSpPr>
          <p:nvPr>
            <p:ph type="body" sz="half" idx="2"/>
          </p:nvPr>
        </p:nvSpPr>
        <p:spPr>
          <a:xfrm>
            <a:off x="839788" y="2057400"/>
            <a:ext cx="4343400" cy="3811588"/>
          </a:xfrm>
        </p:spPr>
        <p:txBody>
          <a:bodyPr>
            <a:normAutofit/>
          </a:bodyPr>
          <a:lstStyle/>
          <a:p>
            <a:pPr marL="285750" indent="-285750">
              <a:buClr>
                <a:schemeClr val="tx2"/>
              </a:buClr>
              <a:buFont typeface="Wingdings" panose="05000000000000000000" pitchFamily="2" charset="2"/>
              <a:buChar char="v"/>
            </a:pPr>
            <a:r>
              <a:rPr lang="en-US" sz="2000" dirty="0" err="1" smtClean="0"/>
              <a:t>WisCom</a:t>
            </a:r>
            <a:r>
              <a:rPr lang="en-US" sz="2000" dirty="0" smtClean="0"/>
              <a:t> – Wisdom Communities</a:t>
            </a:r>
          </a:p>
          <a:p>
            <a:pPr marL="285750" indent="-285750">
              <a:buClr>
                <a:schemeClr val="tx2"/>
              </a:buClr>
              <a:buFont typeface="Wingdings" panose="05000000000000000000" pitchFamily="2" charset="2"/>
              <a:buChar char="v"/>
            </a:pPr>
            <a:r>
              <a:rPr lang="en-US" sz="2000" dirty="0" smtClean="0"/>
              <a:t>Mentoring/Learner Support</a:t>
            </a:r>
          </a:p>
          <a:p>
            <a:pPr marL="285750" indent="-285750">
              <a:buClr>
                <a:schemeClr val="tx2"/>
              </a:buClr>
              <a:buFont typeface="Wingdings" panose="05000000000000000000" pitchFamily="2" charset="2"/>
              <a:buChar char="v"/>
            </a:pPr>
            <a:r>
              <a:rPr lang="en-US" sz="2000" dirty="0" smtClean="0"/>
              <a:t>Designing for Assessment</a:t>
            </a:r>
          </a:p>
          <a:p>
            <a:pPr marL="742950" lvl="1" indent="-285750">
              <a:buClr>
                <a:schemeClr val="tx2"/>
              </a:buClr>
              <a:buFont typeface="Wingdings" panose="05000000000000000000" pitchFamily="2" charset="2"/>
              <a:buChar char="v"/>
            </a:pPr>
            <a:r>
              <a:rPr lang="en-US" sz="1800" dirty="0" smtClean="0"/>
              <a:t>Develop a Case/Problem</a:t>
            </a:r>
          </a:p>
          <a:p>
            <a:pPr marL="742950" lvl="1" indent="-285750">
              <a:buClr>
                <a:schemeClr val="tx2"/>
              </a:buClr>
              <a:buFont typeface="Wingdings" panose="05000000000000000000" pitchFamily="2" charset="2"/>
              <a:buChar char="v"/>
            </a:pPr>
            <a:r>
              <a:rPr lang="en-US" sz="1800" dirty="0" smtClean="0"/>
              <a:t>Create – interaction </a:t>
            </a:r>
          </a:p>
          <a:p>
            <a:pPr marL="742950" lvl="1" indent="-285750">
              <a:buClr>
                <a:schemeClr val="tx2"/>
              </a:buClr>
              <a:buFont typeface="Wingdings" panose="05000000000000000000" pitchFamily="2" charset="2"/>
              <a:buChar char="v"/>
            </a:pPr>
            <a:r>
              <a:rPr lang="en-US" sz="1800" dirty="0" smtClean="0"/>
              <a:t>Record – archiving/reporting</a:t>
            </a:r>
          </a:p>
          <a:p>
            <a:pPr marL="742950" lvl="1" indent="-285750">
              <a:buClr>
                <a:schemeClr val="tx2"/>
              </a:buClr>
              <a:buFont typeface="Wingdings" panose="05000000000000000000" pitchFamily="2" charset="2"/>
              <a:buChar char="v"/>
            </a:pPr>
            <a:r>
              <a:rPr lang="en-US" sz="1800" dirty="0" smtClean="0"/>
              <a:t>Access – retrieval for other uses</a:t>
            </a:r>
          </a:p>
          <a:p>
            <a:pPr marL="742950" lvl="1" indent="-285750">
              <a:buClr>
                <a:schemeClr val="tx2"/>
              </a:buClr>
              <a:buFont typeface="Wingdings" panose="05000000000000000000" pitchFamily="2" charset="2"/>
              <a:buChar char="v"/>
            </a:pPr>
            <a:r>
              <a:rPr lang="en-US" sz="1800" dirty="0" smtClean="0"/>
              <a:t>Enable – relate knowledge to individual/community learning goals</a:t>
            </a:r>
          </a:p>
          <a:p>
            <a:pPr marL="742950" lvl="1" indent="-285750">
              <a:buClr>
                <a:schemeClr val="tx2"/>
              </a:buClr>
              <a:buFont typeface="Wingdings" panose="05000000000000000000" pitchFamily="2" charset="2"/>
              <a:buChar char="v"/>
            </a:pPr>
            <a:endParaRPr lang="en-US" sz="1800" dirty="0" smtClean="0"/>
          </a:p>
          <a:p>
            <a:pPr marL="285750" indent="-285750">
              <a:buClr>
                <a:schemeClr val="tx2"/>
              </a:buClr>
              <a:buFont typeface="Wingdings" panose="05000000000000000000" pitchFamily="2" charset="2"/>
              <a:buChar char="v"/>
            </a:pPr>
            <a:endParaRPr lang="en-US" sz="2000" dirty="0"/>
          </a:p>
        </p:txBody>
      </p:sp>
      <p:pic>
        <p:nvPicPr>
          <p:cNvPr id="3" name="Content Placeholder 2"/>
          <p:cNvPicPr>
            <a:picLocks noGrp="1" noChangeAspect="1"/>
          </p:cNvPicPr>
          <p:nvPr>
            <p:ph idx="1"/>
          </p:nvPr>
        </p:nvPicPr>
        <p:blipFill>
          <a:blip r:embed="rId3"/>
          <a:stretch>
            <a:fillRect/>
          </a:stretch>
        </p:blipFill>
        <p:spPr>
          <a:xfrm>
            <a:off x="5859710" y="2057400"/>
            <a:ext cx="5709286" cy="4111626"/>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1262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wipe(left)">
                                      <p:cBhvr>
                                        <p:cTn id="20" dur="1000"/>
                                        <p:tgtEl>
                                          <p:spTgt spid="4">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wipe(left)">
                                      <p:cBhvr>
                                        <p:cTn id="26" dur="1000"/>
                                        <p:tgtEl>
                                          <p:spTgt spid="4">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ipe(left)">
                                      <p:cBhvr>
                                        <p:cTn id="29" dur="1000"/>
                                        <p:tgtEl>
                                          <p:spTgt spid="4">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wipe(left)">
                                      <p:cBhvr>
                                        <p:cTn id="32"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917272" cy="1600200"/>
          </a:xfrm>
        </p:spPr>
        <p:txBody>
          <a:bodyPr anchor="ctr">
            <a:normAutofit/>
          </a:bodyPr>
          <a:lstStyle/>
          <a:p>
            <a:r>
              <a:rPr lang="en-US" sz="4400" dirty="0" smtClean="0">
                <a:solidFill>
                  <a:schemeClr val="tx2"/>
                </a:solidFill>
              </a:rPr>
              <a:t>Getting Fancy -</a:t>
            </a:r>
            <a:br>
              <a:rPr lang="en-US" sz="4400" dirty="0" smtClean="0">
                <a:solidFill>
                  <a:schemeClr val="tx2"/>
                </a:solidFill>
              </a:rPr>
            </a:br>
            <a:r>
              <a:rPr lang="en-US" sz="4400" dirty="0" smtClean="0">
                <a:solidFill>
                  <a:schemeClr val="tx2"/>
                </a:solidFill>
              </a:rPr>
              <a:t>Collaborative Learning</a:t>
            </a:r>
            <a:endParaRPr lang="en-US" sz="4400" dirty="0">
              <a:solidFill>
                <a:schemeClr val="tx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657411799"/>
              </p:ext>
            </p:extLst>
          </p:nvPr>
        </p:nvGraphicFramePr>
        <p:xfrm>
          <a:off x="839788" y="1876297"/>
          <a:ext cx="10628415" cy="4263245"/>
        </p:xfrm>
        <a:graphic>
          <a:graphicData uri="http://schemas.openxmlformats.org/drawingml/2006/table">
            <a:tbl>
              <a:tblPr firstRow="1" firstCol="1" bandRow="1">
                <a:tableStyleId>{5C22544A-7EE6-4342-B048-85BDC9FD1C3A}</a:tableStyleId>
              </a:tblPr>
              <a:tblGrid>
                <a:gridCol w="2596285"/>
                <a:gridCol w="2205744"/>
                <a:gridCol w="2151231"/>
                <a:gridCol w="1545078"/>
                <a:gridCol w="2130077"/>
              </a:tblGrid>
              <a:tr h="268258">
                <a:tc>
                  <a:txBody>
                    <a:bodyPr/>
                    <a:lstStyle/>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Instructor</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Assessment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Community</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Individual</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Product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r>
              <a:tr h="23000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Present Case</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23000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Initial Exploration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Discussion Board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Initial Exploration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DB Interaction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Resources/Perspectives</a:t>
                      </a:r>
                      <a:endParaRPr lang="en-US" sz="12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Learner Support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Resource Report Feedback</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Resource Report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Resource Worksheet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Resource Agreement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Resource Review</a:t>
                      </a:r>
                      <a:endParaRPr lang="en-US" sz="12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Record &amp; Archive</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Resource Agreement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711243">
                <a:tc>
                  <a:txBody>
                    <a:bodyPr/>
                    <a:lstStyle/>
                    <a:p>
                      <a:pPr marL="0" marR="0">
                        <a:lnSpc>
                          <a:spcPct val="107000"/>
                        </a:lnSpc>
                        <a:spcBef>
                          <a:spcPts val="0"/>
                        </a:spcBef>
                        <a:spcAft>
                          <a:spcPts val="0"/>
                        </a:spcAft>
                      </a:pPr>
                      <a:r>
                        <a:rPr lang="en-US" sz="1400" dirty="0" smtClean="0">
                          <a:effectLst/>
                          <a:latin typeface="Arial" panose="020B0604020202020204" pitchFamily="34" charset="0"/>
                          <a:cs typeface="Arial" panose="020B0604020202020204" pitchFamily="34" charset="0"/>
                        </a:rPr>
                        <a:t>Reflect/Organize</a:t>
                      </a:r>
                    </a:p>
                  </a:txBody>
                  <a:tcPr marL="68580" marR="68580" marT="0" marB="0">
                    <a:solidFill>
                      <a:schemeClr val="tx2"/>
                    </a:solidFill>
                  </a:tcPr>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Discussion Board</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Access resources for problem solving – Parse out project areas</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DB Interaction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Negotiation/Preservation</a:t>
                      </a:r>
                      <a:endParaRPr lang="en-US" sz="12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Learner Support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Solution Report</a:t>
                      </a:r>
                      <a:endParaRPr lang="en-US" sz="12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Feedback</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Solution</a:t>
                      </a:r>
                      <a:endParaRPr lang="en-US" sz="12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Report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Solution Worksheet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Solution Agreement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Negotiation &amp; Preservation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Solution Agreement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Enable</a:t>
                      </a:r>
                      <a:endParaRPr lang="en-US" sz="120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Learner Support</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Section Review Feedback</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Section Write up</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Section Review</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470623">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tx2"/>
                    </a:solidFill>
                  </a:tcPr>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Final Plan</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Reviews &amp; approves sections</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DB Interaction</a:t>
                      </a:r>
                      <a:endParaRPr lang="en-US" sz="12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Arial" panose="020B0604020202020204" pitchFamily="34" charset="0"/>
                          <a:cs typeface="Arial" panose="020B0604020202020204" pitchFamily="34" charset="0"/>
                        </a:rPr>
                        <a:t>Final Plan Write up</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3250576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96635" y="3048607"/>
            <a:ext cx="4742330" cy="2554316"/>
          </a:xfrm>
        </p:spPr>
        <p:txBody>
          <a:bodyPr>
            <a:normAutofit/>
          </a:bodyPr>
          <a:lstStyle/>
          <a:p>
            <a:pPr algn="l"/>
            <a:r>
              <a:rPr lang="en-US" sz="4400" dirty="0" smtClean="0">
                <a:solidFill>
                  <a:schemeClr val="tx2"/>
                </a:solidFill>
              </a:rPr>
              <a:t>Questions?</a:t>
            </a:r>
            <a:endParaRPr lang="en-US" sz="3600" dirty="0"/>
          </a:p>
          <a:p>
            <a:pPr algn="l"/>
            <a:r>
              <a:rPr lang="en-US" sz="3600" dirty="0" smtClean="0">
                <a:solidFill>
                  <a:schemeClr val="tx2"/>
                </a:solidFill>
              </a:rPr>
              <a:t>Reactions?</a:t>
            </a:r>
            <a:endParaRPr lang="en-US" sz="4400" dirty="0" smtClean="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4393726"/>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72200" y="5070794"/>
            <a:ext cx="3049422" cy="1477328"/>
          </a:xfrm>
          <a:prstGeom prst="rect">
            <a:avLst/>
          </a:prstGeom>
          <a:noFill/>
        </p:spPr>
        <p:txBody>
          <a:bodyPr wrap="square" rtlCol="0">
            <a:spAutoFit/>
          </a:bodyPr>
          <a:lstStyle/>
          <a:p>
            <a:pPr algn="r"/>
            <a:r>
              <a:rPr lang="en-US" dirty="0" smtClean="0"/>
              <a:t>Contact Information:</a:t>
            </a:r>
          </a:p>
          <a:p>
            <a:pPr algn="r"/>
            <a:r>
              <a:rPr lang="en-US" dirty="0" smtClean="0"/>
              <a:t>Susan Boye-Lynn</a:t>
            </a:r>
          </a:p>
          <a:p>
            <a:pPr algn="r"/>
            <a:r>
              <a:rPr lang="en-US" dirty="0" smtClean="0">
                <a:solidFill>
                  <a:schemeClr val="tx2"/>
                </a:solidFill>
                <a:hlinkClick r:id="rId5"/>
              </a:rPr>
              <a:t>sboye-lynn@sandiaprep.org</a:t>
            </a:r>
            <a:endParaRPr lang="en-US" dirty="0" smtClean="0">
              <a:solidFill>
                <a:schemeClr val="tx2"/>
              </a:solidFill>
            </a:endParaRPr>
          </a:p>
          <a:p>
            <a:pPr algn="r"/>
            <a:r>
              <a:rPr lang="en-US" dirty="0" smtClean="0">
                <a:solidFill>
                  <a:schemeClr val="tx2"/>
                </a:solidFill>
                <a:hlinkClick r:id="rId6"/>
              </a:rPr>
              <a:t>boyelynn@comcast.net</a:t>
            </a:r>
            <a:endParaRPr lang="en-US" dirty="0" smtClean="0">
              <a:solidFill>
                <a:schemeClr val="tx2"/>
              </a:solidFill>
            </a:endParaRPr>
          </a:p>
          <a:p>
            <a:pPr algn="r"/>
            <a:endParaRPr lang="en-US" dirty="0"/>
          </a:p>
        </p:txBody>
      </p:sp>
    </p:spTree>
    <p:extLst>
      <p:ext uri="{BB962C8B-B14F-4D97-AF65-F5344CB8AC3E}">
        <p14:creationId xmlns:p14="http://schemas.microsoft.com/office/powerpoint/2010/main" val="3619973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mp;P">
      <a:dk1>
        <a:sysClr val="windowText" lastClr="000000"/>
      </a:dk1>
      <a:lt1>
        <a:sysClr val="window" lastClr="FFFFFF"/>
      </a:lt1>
      <a:dk2>
        <a:srgbClr val="146405"/>
      </a:dk2>
      <a:lt2>
        <a:srgbClr val="E7E6E6"/>
      </a:lt2>
      <a:accent1>
        <a:srgbClr val="259905"/>
      </a:accent1>
      <a:accent2>
        <a:srgbClr val="FE7002"/>
      </a:accent2>
      <a:accent3>
        <a:srgbClr val="A5A5A5"/>
      </a:accent3>
      <a:accent4>
        <a:srgbClr val="FDBE0E"/>
      </a:accent4>
      <a:accent5>
        <a:srgbClr val="7C9CD6"/>
      </a:accent5>
      <a:accent6>
        <a:srgbClr val="70AD47"/>
      </a:accent6>
      <a:hlink>
        <a:srgbClr val="055CB3"/>
      </a:hlink>
      <a:folHlink>
        <a:srgbClr val="733D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mp;PTemplate.potx" id="{7654C6BA-A6E8-480F-A1DD-6BFB9386B60C}" vid="{7554A5A4-ECF7-4564-8D42-D7482A8A5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3263</TotalTime>
  <Words>1634</Words>
  <Application>Microsoft Office PowerPoint</Application>
  <PresentationFormat>Widescreen</PresentationFormat>
  <Paragraphs>291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Office Theme</vt:lpstr>
      <vt:lpstr>Pepper and Pear Instructional Design</vt:lpstr>
      <vt:lpstr>How do you know when someone has learned?</vt:lpstr>
      <vt:lpstr>Selective Assessment Methods</vt:lpstr>
      <vt:lpstr>What do we mean by Assessment?</vt:lpstr>
      <vt:lpstr>Types of Assessment</vt:lpstr>
      <vt:lpstr>How a Week Can Work</vt:lpstr>
      <vt:lpstr>Scaffolding in Blended Learning</vt:lpstr>
      <vt:lpstr>Formatting for Online Delivery</vt:lpstr>
      <vt:lpstr>Getting Fancy - Collaborative Learning</vt:lpstr>
      <vt:lpstr>Getting Fancy - Collaborative Learning</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Boye-Lynn</dc:creator>
  <cp:lastModifiedBy>Susan Boye-Lynn</cp:lastModifiedBy>
  <cp:revision>133</cp:revision>
  <cp:lastPrinted>2020-06-09T23:09:11Z</cp:lastPrinted>
  <dcterms:created xsi:type="dcterms:W3CDTF">2020-06-01T05:06:14Z</dcterms:created>
  <dcterms:modified xsi:type="dcterms:W3CDTF">2020-07-20T06:41:23Z</dcterms:modified>
</cp:coreProperties>
</file>