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4" r:id="rId2"/>
    <p:sldId id="259" r:id="rId3"/>
    <p:sldId id="257" r:id="rId4"/>
    <p:sldId id="258" r:id="rId5"/>
    <p:sldId id="272" r:id="rId6"/>
    <p:sldId id="260" r:id="rId7"/>
    <p:sldId id="263" r:id="rId8"/>
    <p:sldId id="268" r:id="rId9"/>
    <p:sldId id="270" r:id="rId10"/>
    <p:sldId id="273" r:id="rId11"/>
    <p:sldId id="274" r:id="rId12"/>
    <p:sldId id="265" r:id="rId13"/>
    <p:sldId id="276" r:id="rId14"/>
    <p:sldId id="275" r:id="rId15"/>
    <p:sldId id="256" r:id="rId16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0032"/>
    <a:srgbClr val="FE7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8" autoAdjust="0"/>
    <p:restoredTop sz="72612" autoAdjust="0"/>
  </p:normalViewPr>
  <p:slideViewPr>
    <p:cSldViewPr snapToGrid="0">
      <p:cViewPr varScale="1">
        <p:scale>
          <a:sx n="81" d="100"/>
          <a:sy n="81" d="100"/>
        </p:scale>
        <p:origin x="123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717CEC6-325B-4CA5-9171-72534C8BD57F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D205312-8693-4F13-A968-2470EBA95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40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baseline="0" dirty="0" smtClean="0"/>
              <a:t>Give question</a:t>
            </a:r>
          </a:p>
          <a:p>
            <a:pPr defTabSz="942289">
              <a:defRPr/>
            </a:pPr>
            <a:endParaRPr lang="en-US" baseline="0" dirty="0" smtClean="0"/>
          </a:p>
          <a:p>
            <a:pPr defTabSz="942289">
              <a:defRPr/>
            </a:pPr>
            <a:r>
              <a:rPr lang="en-US" baseline="0" dirty="0" smtClean="0"/>
              <a:t>Read out &amp; ask questions</a:t>
            </a:r>
          </a:p>
          <a:p>
            <a:pPr defTabSz="942289">
              <a:defRPr/>
            </a:pPr>
            <a:endParaRPr lang="en-US" baseline="0" dirty="0" smtClean="0"/>
          </a:p>
          <a:p>
            <a:pPr defTabSz="942289">
              <a:defRPr/>
            </a:pPr>
            <a:r>
              <a:rPr lang="en-US" baseline="0" dirty="0" smtClean="0"/>
              <a:t>Today’s Goal:  Talk about why we use discussion boards and how setting up a required format can structure them to be more easily gradable for you.</a:t>
            </a:r>
          </a:p>
          <a:p>
            <a:pPr defTabSz="942289">
              <a:defRPr/>
            </a:pPr>
            <a:endParaRPr lang="en-US" baseline="0" dirty="0" smtClean="0"/>
          </a:p>
          <a:p>
            <a:pPr defTabSz="942289">
              <a:defRPr/>
            </a:pPr>
            <a:r>
              <a:rPr lang="en-US" baseline="0" dirty="0" smtClean="0"/>
              <a:t>Advocate for a structured approach to the student work in DBs:</a:t>
            </a:r>
          </a:p>
          <a:p>
            <a:pPr marL="171450" indent="-171450" defTabSz="942289">
              <a:buFontTx/>
              <a:buChar char="-"/>
              <a:defRPr/>
            </a:pPr>
            <a:r>
              <a:rPr lang="en-US" baseline="0" dirty="0" smtClean="0"/>
              <a:t>higher level conversations from students</a:t>
            </a:r>
          </a:p>
          <a:p>
            <a:pPr marL="171450" indent="-171450" defTabSz="942289">
              <a:buFontTx/>
              <a:buChar char="-"/>
              <a:defRPr/>
            </a:pPr>
            <a:r>
              <a:rPr lang="en-US" baseline="0" dirty="0" smtClean="0"/>
              <a:t>easily graded inputs for you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start off this evening, I would like ask you all to think about what kinds of outcomes you are looking for in using discussion</a:t>
            </a:r>
            <a:r>
              <a:rPr lang="en-US" baseline="0" dirty="0" smtClean="0"/>
              <a:t> boards.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Activity:  In the chat, please say</a:t>
            </a:r>
            <a:r>
              <a:rPr lang="en-US" b="1" baseline="0" dirty="0" smtClean="0"/>
              <a:t> what sort of outcomes you look for in creating a discussion board in your classes</a:t>
            </a:r>
            <a:r>
              <a:rPr lang="en-US" b="1" dirty="0" smtClean="0"/>
              <a:t>.  We will talk through a couple of these.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Question to faculty:  </a:t>
            </a:r>
            <a:r>
              <a:rPr lang="en-US" baseline="0" dirty="0" smtClean="0"/>
              <a:t>How did your desired outcome reflect in what you asked the students to post?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Summary:</a:t>
            </a:r>
            <a:r>
              <a:rPr lang="en-US" baseline="0" dirty="0" smtClean="0"/>
              <a:t>  Why we use discussion boards will affect how we want our students to post in them.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2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Brief Overview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67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Brief Introduction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0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Self-Intro –  sets YOUR tone in the course.  Consideration:  how personal do you want to</a:t>
            </a:r>
            <a:r>
              <a:rPr lang="en-US" sz="2400" baseline="0" dirty="0" smtClean="0"/>
              <a:t> be?  (Example:  CNM’s make it personal mandate) Students can sense false camaraderie.  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baseline="0" dirty="0" smtClean="0"/>
              <a:t>If you are more comfortable being professional in tone, then use that.  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baseline="0" dirty="0" smtClean="0"/>
              <a:t>If you are naturally a person who shares easily, then use that.</a:t>
            </a:r>
            <a:endParaRPr lang="en-US" sz="24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Instruction – This is a place that YOUR explanations can LIVE – You can house</a:t>
            </a:r>
            <a:r>
              <a:rPr lang="en-US" sz="2400" baseline="0" dirty="0" smtClean="0"/>
              <a:t> Assignment “How To” documents here and let students post questions about them.</a:t>
            </a:r>
            <a:endParaRPr lang="en-US" sz="24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</a:t>
            </a:r>
            <a:r>
              <a:rPr lang="en-US" sz="2400" baseline="0" dirty="0" smtClean="0"/>
              <a:t> Presence – when we get to the academic uses of DBs, one needs to be aware of the impact of instructor participation in the </a:t>
            </a:r>
            <a:r>
              <a:rPr lang="en-US" sz="2400" baseline="0" dirty="0" err="1" smtClean="0"/>
              <a:t>DBs.</a:t>
            </a:r>
            <a:endParaRPr lang="en-US" sz="2400" dirty="0" smtClean="0"/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Sage – Perfectly legitimate role, but know that if you are consistently correcting</a:t>
            </a:r>
            <a:r>
              <a:rPr lang="en-US" sz="2200" baseline="0" dirty="0" smtClean="0"/>
              <a:t> students it will have a stifling effect on the discourse.  Also, some students may be offended by what they see as public humiliation.</a:t>
            </a:r>
            <a:endParaRPr lang="en-US" sz="2200" dirty="0" smtClean="0"/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Guide – In this case, your</a:t>
            </a:r>
            <a:r>
              <a:rPr lang="en-US" sz="2200" baseline="0" dirty="0" smtClean="0"/>
              <a:t> presence is intended to help usher along a discussion, to ask for clarifications or to suggest further inquiry.  This will be harder with the VC branching structure.</a:t>
            </a:r>
            <a:endParaRPr lang="en-US" sz="2200" dirty="0" smtClean="0"/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Ghost – Perfectly legitimate role, you set up the expectations, then have the students run with the discussion, only coming in to haunt poor</a:t>
            </a:r>
            <a:r>
              <a:rPr lang="en-US" sz="2200" baseline="0" dirty="0" smtClean="0"/>
              <a:t> posting behavior.  This requires an external feedback mechanism.</a:t>
            </a:r>
            <a:endParaRPr lang="en-US" sz="2200" dirty="0" smtClean="0"/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200" dirty="0" smtClean="0"/>
          </a:p>
          <a:p>
            <a:r>
              <a:rPr lang="en-US" b="1" baseline="0" dirty="0" smtClean="0"/>
              <a:t>Poll:  </a:t>
            </a:r>
            <a:r>
              <a:rPr lang="en-US" baseline="0" dirty="0" smtClean="0"/>
              <a:t>Sage, Guide, or Ghost</a:t>
            </a:r>
          </a:p>
          <a:p>
            <a:endParaRPr lang="en-US" b="1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Discussion boards can be used</a:t>
            </a:r>
            <a:r>
              <a:rPr lang="en-US" baseline="0" dirty="0" smtClean="0"/>
              <a:t> for entirely non-academic reasons – solely to build community and to offer a safe place for individual student presence.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Instructor Self-Intro – Just talked about this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Student Self-Intro – Think about what data you can collect from this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Preferred Name (Preferred Pronouns?)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Grade – is everyone always in the same grade – if so, perhaps how do they feel about being in that grade, what are they looking forward to…?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Something Interesting – topical or not topical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Tech Used – this is data for you, it may help to understand why one kid can see everything you are doing and another is missing a connection.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Faculty should respond to EACH STUDENT – personally and with a welcome statement that is not the same for each student.  “Welcome to the class, Xavier! I can see you’re using a Chromebook.  How do you like its performance?”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Responses – Stimulate positive interaction with extra credit to have students respond to their peers…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Hand Raise:  How many of you feel you would like to have at least ONE discussion board in your course which is solely dedicated to non-academic posts?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52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 smtClean="0"/>
              <a:t>Putting up Discussion Boards can give your students a way to see the questions asked by their peers, that can last for the entire semester.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Student Posed Questions: A good Weekly Forum, or a good one to have as a running DB.  </a:t>
            </a:r>
          </a:p>
          <a:p>
            <a:r>
              <a:rPr lang="en-US" b="0" baseline="0" dirty="0" smtClean="0"/>
              <a:t>Academic Discussion:  Proofs – only instructors starting posts can add graphics…  </a:t>
            </a:r>
          </a:p>
          <a:p>
            <a:r>
              <a:rPr lang="en-US" b="0" baseline="0" dirty="0" smtClean="0"/>
              <a:t>	Arguments – </a:t>
            </a:r>
          </a:p>
          <a:p>
            <a:r>
              <a:rPr lang="en-US" b="0" baseline="0" dirty="0" smtClean="0"/>
              <a:t>	Reactions – Since instructors can post images, links and videos, students can react and see each other’s reactions – creating shared experience (good for music, art, social sciences, or sciences) Idea:  link to IQ2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Record of Study:  Proofs can be posted here for reference.  Test Review forums are also useful.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Graded or Pass/Fail:  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Chat:  What would you like to link to in a DB?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79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 smtClean="0"/>
              <a:t>Teach Model Work:  demonstrate what good academic discourse looks like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Set Standards Early in Course:  Give students the power to know how to succeed.  How much freedom?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Peer Review:  both teaching assessment of their peer’s work and empowering them to judge the merits of their own work.</a:t>
            </a:r>
            <a:endParaRPr lang="en-US" sz="1200" dirty="0" smtClean="0"/>
          </a:p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At this point we are going to move from they why to the how…  Any questions?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72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Content – What? How?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Roles - What is the instructor’s role? What is the student’s role? Where is this defined?  </a:t>
            </a:r>
            <a:endParaRPr lang="en-US" sz="1200" dirty="0" smtClean="0"/>
          </a:p>
          <a:p>
            <a:endParaRPr lang="en-US" b="1" baseline="0" dirty="0" smtClean="0"/>
          </a:p>
          <a:p>
            <a:r>
              <a:rPr lang="en-US" b="1" baseline="0" dirty="0" smtClean="0"/>
              <a:t>Poll:  Bloom Level for your Discussion Boards?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76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5 Sentence Post (No Fluff)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Thesis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Introduction to Evidence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Evidence (with Citation)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Interpretation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Analysis</a:t>
            </a:r>
            <a:endParaRPr lang="en-US" sz="24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5 Sentence Reply 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Involvement Tapering</a:t>
            </a:r>
            <a:endParaRPr lang="en-US" sz="1200" dirty="0" smtClean="0"/>
          </a:p>
          <a:p>
            <a:endParaRPr lang="en-US" b="1" baseline="0" dirty="0" smtClean="0"/>
          </a:p>
          <a:p>
            <a:r>
              <a:rPr lang="en-US" b="1" baseline="0" dirty="0" smtClean="0"/>
              <a:t>Hand Raise:  Have any of you tried to implement this sort of format previously?  What was your experience?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635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r>
              <a:rPr lang="en-US" sz="1200" dirty="0" smtClean="0"/>
              <a:t>Part of making discussions gradable, is ensuring the students have a clear, reliable structure for success.  </a:t>
            </a:r>
          </a:p>
          <a:p>
            <a:endParaRPr lang="en-US" sz="1200" dirty="0" smtClean="0"/>
          </a:p>
          <a:p>
            <a:r>
              <a:rPr lang="en-US" sz="1200" dirty="0" smtClean="0"/>
              <a:t>Rubric – important note – highest immediately to the right of the element</a:t>
            </a:r>
            <a:r>
              <a:rPr lang="en-US" sz="1200" baseline="0" dirty="0" smtClean="0"/>
              <a:t> – poor score further away</a:t>
            </a:r>
          </a:p>
          <a:p>
            <a:r>
              <a:rPr lang="en-US" sz="1200" baseline="0" dirty="0" smtClean="0"/>
              <a:t>Rubric Location – Should be in Syllabus – needs to be a part of what the students initially see</a:t>
            </a:r>
            <a:endParaRPr lang="en-US" sz="1200" dirty="0" smtClean="0"/>
          </a:p>
          <a:p>
            <a:endParaRPr lang="en-US" b="1" baseline="0" dirty="0" smtClean="0"/>
          </a:p>
          <a:p>
            <a:r>
              <a:rPr lang="en-US" b="1" baseline="0" dirty="0" smtClean="0"/>
              <a:t>Raise: How many of you post an example of what a good discussion post looks like?  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Questions on Rubrics for DBs?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65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Draft – Not visible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Open – Visible &amp; Writable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Closed – Visible, Not Writable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Archived – Not Visible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Questions?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74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Discussions Post – Instructor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Comment – Instructor or Student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Reply – Instructor or Student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Students may not edit once posted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69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Example Non-Academic Use:  Anonymous question board for College Counselors.  Activity discussion boards</a:t>
            </a:r>
          </a:p>
          <a:p>
            <a:endParaRPr lang="en-US" baseline="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Community Building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Student Expression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Instructor Presence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Instruction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Record of Study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Academic Discourse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Poll: </a:t>
            </a:r>
            <a:r>
              <a:rPr lang="en-US" baseline="0" dirty="0" smtClean="0"/>
              <a:t>What are your goals in using Discussion Boards?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98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Next Week:  Assessment Online</a:t>
            </a:r>
          </a:p>
          <a:p>
            <a:endParaRPr lang="en-US" dirty="0" smtClean="0"/>
          </a:p>
          <a:p>
            <a:r>
              <a:rPr lang="en-US" dirty="0" smtClean="0"/>
              <a:t>Sent out an email yesterday, thank you to</a:t>
            </a:r>
            <a:r>
              <a:rPr lang="en-US" baseline="0" dirty="0" smtClean="0"/>
              <a:t> those who provided feedback already, please let me know if you have questions.</a:t>
            </a:r>
            <a:endParaRPr lang="en-US" dirty="0" smtClean="0"/>
          </a:p>
          <a:p>
            <a:endParaRPr lang="en-US" dirty="0" smtClean="0"/>
          </a:p>
          <a:p>
            <a:pPr defTabSz="942289">
              <a:defRPr/>
            </a:pPr>
            <a:r>
              <a:rPr lang="en-US" b="1" dirty="0" smtClean="0"/>
              <a:t>Final Feedback:</a:t>
            </a:r>
            <a:r>
              <a:rPr lang="en-US" b="1" baseline="0" dirty="0" smtClean="0"/>
              <a:t>  </a:t>
            </a:r>
            <a:r>
              <a:rPr lang="en-US" baseline="0" dirty="0" smtClean="0"/>
              <a:t>What Templates do you need?  Or do you?  What sort of assignments do you find it difficult to format for online use?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9112" y="1122363"/>
            <a:ext cx="5368887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0" y="3602038"/>
            <a:ext cx="44958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C1C804-97D1-4557-A9FD-662D7F9803B5}" type="datetimeFigureOut">
              <a:rPr lang="en-US" smtClean="0"/>
              <a:pPr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2CB92E2-D05C-4527-B47D-33CBA97C8E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85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85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88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7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6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78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0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54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043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668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66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7002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C1C804-97D1-4557-A9FD-662D7F9803B5}" type="datetimeFigureOut">
              <a:rPr lang="en-US" smtClean="0"/>
              <a:pPr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2CB92E2-D05C-4527-B47D-33CBA97C8E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0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boyelynn@comcast.net" TargetMode="External"/><Relationship Id="rId5" Type="http://schemas.openxmlformats.org/officeDocument/2006/relationships/hyperlink" Target="mailto:sboye-lynn@sandiaprep.org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2844" y="1122363"/>
            <a:ext cx="5545156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4800" dirty="0" smtClean="0"/>
              <a:t>Pepper and Pear Instructional Design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232" y="3048607"/>
            <a:ext cx="5010733" cy="2820200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Discussion</a:t>
            </a:r>
          </a:p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Boards</a:t>
            </a:r>
            <a:endParaRPr lang="en-US" sz="4400" dirty="0">
              <a:solidFill>
                <a:schemeClr val="tx2"/>
              </a:solidFill>
            </a:endParaRPr>
          </a:p>
          <a:p>
            <a:pPr algn="l"/>
            <a:endParaRPr lang="en-US" sz="2000" dirty="0" smtClean="0"/>
          </a:p>
          <a:p>
            <a:pPr algn="l"/>
            <a:endParaRPr lang="en-US" sz="2000" dirty="0"/>
          </a:p>
          <a:p>
            <a:pPr algn="l"/>
            <a:r>
              <a:rPr lang="en-US" sz="1800" b="1" dirty="0" smtClean="0">
                <a:solidFill>
                  <a:schemeClr val="tx2"/>
                </a:solidFill>
              </a:rPr>
              <a:t>with Susan Boye-Lynn</a:t>
            </a:r>
            <a:endParaRPr lang="en-US" sz="18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0218" y="5602923"/>
            <a:ext cx="8939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Session Notes: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keep your mic muted when not speaking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open the Participant and Chat windows – use the to raise a question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aware that this session is being recorded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6642" r="7471"/>
          <a:stretch/>
        </p:blipFill>
        <p:spPr>
          <a:xfrm>
            <a:off x="9355823" y="3786001"/>
            <a:ext cx="2083142" cy="1836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3" t="14259" r="28750" b="14444"/>
          <a:stretch/>
        </p:blipFill>
        <p:spPr>
          <a:xfrm>
            <a:off x="6611112" y="6235700"/>
            <a:ext cx="211083" cy="20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9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1690688"/>
            <a:ext cx="30331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What kinds of outcomes do you want (or need) in your discussion boards?</a:t>
            </a:r>
          </a:p>
          <a:p>
            <a:pPr algn="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Please write in the chat.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6899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How have you used Discussion Boards?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43" y="1690688"/>
            <a:ext cx="6548747" cy="436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2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5846020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Discussion Boards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343400" cy="3811588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Why Use Discussion Boards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Gradable Discussions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err="1" smtClean="0"/>
              <a:t>VeraCross</a:t>
            </a:r>
            <a:r>
              <a:rPr lang="en-US" sz="2400" dirty="0" smtClean="0"/>
              <a:t> D.B.s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Goal-Based Discussions</a:t>
            </a:r>
          </a:p>
          <a:p>
            <a:pPr>
              <a:buClr>
                <a:schemeClr val="tx2"/>
              </a:buClr>
            </a:pPr>
            <a:endParaRPr lang="en-US" sz="24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208" y="2046541"/>
            <a:ext cx="5852160" cy="2755392"/>
          </a:xfrm>
        </p:spPr>
      </p:pic>
    </p:spTree>
    <p:extLst>
      <p:ext uri="{BB962C8B-B14F-4D97-AF65-F5344CB8AC3E}">
        <p14:creationId xmlns:p14="http://schemas.microsoft.com/office/powerpoint/2010/main" val="115034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8" r="-429"/>
          <a:stretch/>
        </p:blipFill>
        <p:spPr>
          <a:xfrm>
            <a:off x="4963886" y="1257300"/>
            <a:ext cx="6614556" cy="48736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029095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Why Use Discussion Boards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673023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Demonstrate Presence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Create Community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Public Question Platform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Empower Students</a:t>
            </a:r>
            <a:endParaRPr lang="en-US" sz="2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47569" y="2057399"/>
            <a:ext cx="6447745" cy="4094019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309157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Why Use Discussion Boards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Demonstrate Presence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0891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Self-Intro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Instruction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Presence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Sage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Guide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Ghost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569" y="1953490"/>
            <a:ext cx="6172200" cy="4114800"/>
          </a:xfrm>
        </p:spPr>
      </p:pic>
      <p:sp>
        <p:nvSpPr>
          <p:cNvPr id="7" name="Rectangle 6"/>
          <p:cNvSpPr/>
          <p:nvPr/>
        </p:nvSpPr>
        <p:spPr>
          <a:xfrm>
            <a:off x="427629" y="4625209"/>
            <a:ext cx="4544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baseline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Time for a Poll!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917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047569" y="2057399"/>
            <a:ext cx="6447745" cy="4094019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7912326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Why Use Discussion Boards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Creating Community from the Start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10891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Self-Intro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Student Self-Intro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Preferred Name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Grade (?)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Something Interesting</a:t>
            </a: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Tech Used </a:t>
            </a:r>
          </a:p>
          <a:p>
            <a:pPr marL="1257300" lvl="2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PC</a:t>
            </a:r>
          </a:p>
          <a:p>
            <a:pPr marL="1257300" lvl="2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Mac</a:t>
            </a:r>
          </a:p>
          <a:p>
            <a:pPr marL="1257300" lvl="2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Mobile (OS</a:t>
            </a:r>
            <a:r>
              <a:rPr lang="en-US" sz="2000" dirty="0" smtClean="0"/>
              <a:t>?)</a:t>
            </a:r>
            <a:endParaRPr lang="en-US" sz="24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Responses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066" y="2005444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254127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499163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Why Use Discussion Boards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Public Question Forum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919744" cy="3882126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Student Posed Questions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Academic Discussion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Record of Study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Graded or Pass/Fail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770" y="2057400"/>
            <a:ext cx="6192486" cy="412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499163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Why Use Discussion Boards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Empower Students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919744" cy="3882126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Teach Model Work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Set Standards Early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Allow Peer Review</a:t>
            </a:r>
            <a:endParaRPr lang="en-US" sz="2400" dirty="0"/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839788" y="2921364"/>
            <a:ext cx="4919744" cy="412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" b="18230"/>
          <a:stretch/>
        </p:blipFill>
        <p:spPr>
          <a:xfrm>
            <a:off x="5252026" y="2057400"/>
            <a:ext cx="6251996" cy="388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2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902924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Gradable Discussions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Function Determines Form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38498" cy="3811588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Content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Subject Matter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Bloom </a:t>
            </a:r>
            <a:r>
              <a:rPr lang="en-US" sz="2200" dirty="0" smtClean="0"/>
              <a:t>Level</a:t>
            </a:r>
            <a:endParaRPr lang="en-US" sz="24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Roles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Instructor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Student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309" y="2057401"/>
            <a:ext cx="6155455" cy="4094018"/>
          </a:xfrm>
        </p:spPr>
      </p:pic>
      <p:sp>
        <p:nvSpPr>
          <p:cNvPr id="3" name="Rectangle 2"/>
          <p:cNvSpPr/>
          <p:nvPr/>
        </p:nvSpPr>
        <p:spPr>
          <a:xfrm>
            <a:off x="427629" y="4625209"/>
            <a:ext cx="4544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baseline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Time for a Poll!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375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902924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Gradable Discussions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Sample Argument Format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38498" cy="3811588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5 Sentence </a:t>
            </a:r>
            <a:r>
              <a:rPr lang="en-US" sz="2400" dirty="0"/>
              <a:t>Post (No </a:t>
            </a:r>
            <a:r>
              <a:rPr lang="en-US" sz="2400" dirty="0" smtClean="0"/>
              <a:t>Fluff)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Thesis</a:t>
            </a:r>
            <a:endParaRPr lang="en-US" sz="2200" dirty="0"/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Introduction to Evidence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Evidence (with Citation)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/>
              <a:t>Interpretation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Analysis</a:t>
            </a:r>
            <a:endParaRPr lang="en-US" sz="24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5 Sentence Reply 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Involvement Tapering</a:t>
            </a:r>
          </a:p>
          <a:p>
            <a:pPr>
              <a:buClr>
                <a:schemeClr val="tx2"/>
              </a:buClr>
            </a:pPr>
            <a:endParaRPr lang="en-US" sz="24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16" y="2057400"/>
            <a:ext cx="5427024" cy="4070268"/>
          </a:xfrm>
        </p:spPr>
      </p:pic>
    </p:spTree>
    <p:extLst>
      <p:ext uri="{BB962C8B-B14F-4D97-AF65-F5344CB8AC3E}">
        <p14:creationId xmlns:p14="http://schemas.microsoft.com/office/powerpoint/2010/main" val="351705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902924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Gradable Discussions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Scoring/Rubric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38498" cy="3811588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endParaRPr lang="en-US" sz="24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874303"/>
              </p:ext>
            </p:extLst>
          </p:nvPr>
        </p:nvGraphicFramePr>
        <p:xfrm>
          <a:off x="839788" y="1781203"/>
          <a:ext cx="10488490" cy="4301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3120"/>
                <a:gridCol w="2560320"/>
                <a:gridCol w="2560320"/>
                <a:gridCol w="1920240"/>
                <a:gridCol w="1344490"/>
              </a:tblGrid>
              <a:tr h="2677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Points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Points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Point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Points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>
                    <a:solidFill>
                      <a:schemeClr val="tx2"/>
                    </a:solidFill>
                  </a:tcPr>
                </a:tc>
              </a:tr>
              <a:tr h="4096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Thesis/Response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well-stated position at the opening of the paragraph.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well-stated position, misplaced in the paragraph.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Weak or unclear position statement.  Wavering.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apparent thesis statement.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</a:tr>
              <a:tr h="8192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Evidence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statement of the evidence to be used.  The second sentence of the paragraph.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statement of evidence to be used, but not placed in front of the evidence used.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Weak of unclear explanation of the evidence to be used.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apparent introduction to evidence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</a:tr>
              <a:tr h="8192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quotation from an appropriate source, with citation and in the correct location in the paragraph.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quotation from an appropriate source, with citation, misplaced in the paragraph.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Quote taken out of context, inappropriately used, or without citation.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apparent evidence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</a:tr>
              <a:tr h="9617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Interpretation of Evidence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interpretation of the evidence used to make the paragraph’s argument, immediately following the evidence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interpretation of the evidence, misplaced in the paragraph.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Weak or unclear interpretation of the evidence for the purpose of the argument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apparent interpretation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</a:tr>
              <a:tr h="10240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explanation of how this evidence, as interpreted, clarifies the thesis at the start of the paragraph.  Placed as the final sentence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 explanation of how this evidence, as interpreted, clarifies the thesis at the start of the paragraph – misplaced.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Unclear or weak explanation of the evidence and interpretation’s impact on the thesis.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clear analysis.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20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7271059" cy="1600200"/>
          </a:xfrm>
        </p:spPr>
        <p:txBody>
          <a:bodyPr anchor="ctr">
            <a:normAutofit/>
          </a:bodyPr>
          <a:lstStyle/>
          <a:p>
            <a:r>
              <a:rPr lang="en-US" sz="3600" dirty="0" err="1" smtClean="0">
                <a:solidFill>
                  <a:schemeClr val="tx2"/>
                </a:solidFill>
              </a:rPr>
              <a:t>VeraCross</a:t>
            </a:r>
            <a:r>
              <a:rPr lang="en-US" sz="3600" dirty="0" smtClean="0">
                <a:solidFill>
                  <a:schemeClr val="tx2"/>
                </a:solidFill>
              </a:rPr>
              <a:t> Discussion Boards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Controls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38498" cy="3811588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Draft – Not visible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Open – Visible &amp; Writable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Closed – Visible, Not Writable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Archived – Not Visible</a:t>
            </a:r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6321" y="2057400"/>
            <a:ext cx="6172200" cy="3404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271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7271059" cy="1600200"/>
          </a:xfrm>
        </p:spPr>
        <p:txBody>
          <a:bodyPr anchor="ctr">
            <a:normAutofit/>
          </a:bodyPr>
          <a:lstStyle/>
          <a:p>
            <a:r>
              <a:rPr lang="en-US" sz="3600" dirty="0" err="1" smtClean="0">
                <a:solidFill>
                  <a:schemeClr val="tx2"/>
                </a:solidFill>
              </a:rPr>
              <a:t>VeraCross</a:t>
            </a:r>
            <a:r>
              <a:rPr lang="en-US" sz="3600" dirty="0" smtClean="0">
                <a:solidFill>
                  <a:schemeClr val="tx2"/>
                </a:solidFill>
              </a:rPr>
              <a:t> Discussion Boards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- Limited Branching Structure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604658" cy="3811588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Post – Instructor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Comment – Inst. or Student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Reply – Instructor or Student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Students may not edit once posted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4446" y="2057400"/>
            <a:ext cx="6172200" cy="3321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395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7271059" cy="1600200"/>
          </a:xfrm>
        </p:spPr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Goal-Based Discussion Boards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38498" cy="3811588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Community Building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Student Expression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Presence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Record of Study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Academic Discourse</a:t>
            </a:r>
            <a:endParaRPr lang="en-US" sz="2400" dirty="0"/>
          </a:p>
        </p:txBody>
      </p:sp>
      <p:pic>
        <p:nvPicPr>
          <p:cNvPr id="6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590" y="2057400"/>
            <a:ext cx="5852160" cy="3902825"/>
          </a:xfrm>
        </p:spPr>
      </p:pic>
      <p:sp>
        <p:nvSpPr>
          <p:cNvPr id="5" name="Rectangle 4"/>
          <p:cNvSpPr/>
          <p:nvPr/>
        </p:nvSpPr>
        <p:spPr>
          <a:xfrm>
            <a:off x="427629" y="4625209"/>
            <a:ext cx="4544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baseline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Time for a Poll!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761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5064" y="1529532"/>
            <a:ext cx="4742330" cy="2554316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tx2"/>
                </a:solidFill>
              </a:rPr>
              <a:t>Questions?</a:t>
            </a:r>
            <a:endParaRPr lang="en-US" sz="4000" dirty="0"/>
          </a:p>
          <a:p>
            <a:pPr algn="l"/>
            <a:r>
              <a:rPr lang="en-US" sz="4000" dirty="0" smtClean="0">
                <a:solidFill>
                  <a:schemeClr val="tx2"/>
                </a:solidFill>
              </a:rPr>
              <a:t>Reactions?</a:t>
            </a:r>
            <a:endParaRPr lang="en-US" sz="4800" dirty="0" smtClean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6642" r="7471"/>
          <a:stretch/>
        </p:blipFill>
        <p:spPr>
          <a:xfrm>
            <a:off x="9355823" y="4393726"/>
            <a:ext cx="2083142" cy="1836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72200" y="5070794"/>
            <a:ext cx="30494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Contact Information:</a:t>
            </a:r>
          </a:p>
          <a:p>
            <a:pPr algn="r"/>
            <a:r>
              <a:rPr lang="en-US" dirty="0" smtClean="0"/>
              <a:t>Susan Boye-Lynn</a:t>
            </a:r>
          </a:p>
          <a:p>
            <a:pPr algn="r"/>
            <a:r>
              <a:rPr lang="en-US" dirty="0" smtClean="0">
                <a:solidFill>
                  <a:schemeClr val="tx2"/>
                </a:solidFill>
                <a:hlinkClick r:id="rId5"/>
              </a:rPr>
              <a:t>sboye-lynn@sandiaprep.org</a:t>
            </a:r>
            <a:endParaRPr lang="en-US" dirty="0" smtClean="0">
              <a:solidFill>
                <a:schemeClr val="tx2"/>
              </a:solidFill>
            </a:endParaRPr>
          </a:p>
          <a:p>
            <a:pPr algn="r"/>
            <a:r>
              <a:rPr lang="en-US" dirty="0" smtClean="0">
                <a:solidFill>
                  <a:schemeClr val="tx2"/>
                </a:solidFill>
                <a:hlinkClick r:id="rId6"/>
              </a:rPr>
              <a:t>boyelynn@comcast.net</a:t>
            </a:r>
            <a:endParaRPr lang="en-US" dirty="0" smtClean="0">
              <a:solidFill>
                <a:schemeClr val="tx2"/>
              </a:solidFill>
            </a:endParaRP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97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&amp;P">
      <a:dk1>
        <a:sysClr val="windowText" lastClr="000000"/>
      </a:dk1>
      <a:lt1>
        <a:sysClr val="window" lastClr="FFFFFF"/>
      </a:lt1>
      <a:dk2>
        <a:srgbClr val="146405"/>
      </a:dk2>
      <a:lt2>
        <a:srgbClr val="E7E6E6"/>
      </a:lt2>
      <a:accent1>
        <a:srgbClr val="259905"/>
      </a:accent1>
      <a:accent2>
        <a:srgbClr val="FE7002"/>
      </a:accent2>
      <a:accent3>
        <a:srgbClr val="A5A5A5"/>
      </a:accent3>
      <a:accent4>
        <a:srgbClr val="FDBE0E"/>
      </a:accent4>
      <a:accent5>
        <a:srgbClr val="7C9CD6"/>
      </a:accent5>
      <a:accent6>
        <a:srgbClr val="70AD47"/>
      </a:accent6>
      <a:hlink>
        <a:srgbClr val="055CB3"/>
      </a:hlink>
      <a:folHlink>
        <a:srgbClr val="733D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&amp;PTemplate.potx" id="{7654C6BA-A6E8-480F-A1DD-6BFB9386B60C}" vid="{7554A5A4-ECF7-4564-8D42-D7482A8A57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6198</TotalTime>
  <Words>1431</Words>
  <Application>Microsoft Office PowerPoint</Application>
  <PresentationFormat>Widescreen</PresentationFormat>
  <Paragraphs>261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Office Theme</vt:lpstr>
      <vt:lpstr>Pepper and Pear Instructional Design</vt:lpstr>
      <vt:lpstr>How have you used Discussion Boards?</vt:lpstr>
      <vt:lpstr>Discussion Boards</vt:lpstr>
      <vt:lpstr>Why Use Discussion Boards</vt:lpstr>
      <vt:lpstr>Why Use Discussion Boards - Demonstrate Presence</vt:lpstr>
      <vt:lpstr>Why Use Discussion Boards - Creating Community from the Start</vt:lpstr>
      <vt:lpstr>Why Use Discussion Boards - Public Question Forum</vt:lpstr>
      <vt:lpstr>Why Use Discussion Boards - Empower Students</vt:lpstr>
      <vt:lpstr>Gradable Discussions - Function Determines Form</vt:lpstr>
      <vt:lpstr>Gradable Discussions - Sample Argument Format</vt:lpstr>
      <vt:lpstr>Gradable Discussions - Scoring/Rubric</vt:lpstr>
      <vt:lpstr>VeraCross Discussion Boards - Controls</vt:lpstr>
      <vt:lpstr>VeraCross Discussion Boards - Limited Branching Structure</vt:lpstr>
      <vt:lpstr>Goal-Based Discussion Boards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Boye-Lynn</dc:creator>
  <cp:lastModifiedBy>Susan Boye-Lynn</cp:lastModifiedBy>
  <cp:revision>192</cp:revision>
  <cp:lastPrinted>2020-06-09T23:09:11Z</cp:lastPrinted>
  <dcterms:created xsi:type="dcterms:W3CDTF">2020-06-01T05:06:14Z</dcterms:created>
  <dcterms:modified xsi:type="dcterms:W3CDTF">2020-07-20T06:40:35Z</dcterms:modified>
</cp:coreProperties>
</file>