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media/image10.jpg" ContentType="image/png"/>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sldIdLst>
    <p:sldId id="264" r:id="rId2"/>
    <p:sldId id="259" r:id="rId3"/>
    <p:sldId id="257" r:id="rId4"/>
    <p:sldId id="258" r:id="rId5"/>
    <p:sldId id="260" r:id="rId6"/>
    <p:sldId id="263" r:id="rId7"/>
    <p:sldId id="268" r:id="rId8"/>
    <p:sldId id="265" r:id="rId9"/>
    <p:sldId id="269" r:id="rId10"/>
    <p:sldId id="270" r:id="rId11"/>
    <p:sldId id="271" r:id="rId12"/>
    <p:sldId id="256" r:id="rId13"/>
  </p:sldIdLst>
  <p:sldSz cx="12192000" cy="6858000"/>
  <p:notesSz cx="7102475" cy="93884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80032"/>
    <a:srgbClr val="FE700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014" autoAdjust="0"/>
    <p:restoredTop sz="72612" autoAdjust="0"/>
  </p:normalViewPr>
  <p:slideViewPr>
    <p:cSldViewPr snapToGrid="0">
      <p:cViewPr varScale="1">
        <p:scale>
          <a:sx n="81" d="100"/>
          <a:sy n="81" d="100"/>
        </p:scale>
        <p:origin x="1380" y="78"/>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7739" cy="471054"/>
          </a:xfrm>
          <a:prstGeom prst="rect">
            <a:avLst/>
          </a:prstGeom>
        </p:spPr>
        <p:txBody>
          <a:bodyPr vert="horz" lIns="94229" tIns="47114" rIns="94229" bIns="47114" rtlCol="0"/>
          <a:lstStyle>
            <a:lvl1pPr algn="l">
              <a:defRPr sz="1200"/>
            </a:lvl1pPr>
          </a:lstStyle>
          <a:p>
            <a:endParaRPr lang="en-US"/>
          </a:p>
        </p:txBody>
      </p:sp>
      <p:sp>
        <p:nvSpPr>
          <p:cNvPr id="3" name="Date Placeholder 2"/>
          <p:cNvSpPr>
            <a:spLocks noGrp="1"/>
          </p:cNvSpPr>
          <p:nvPr>
            <p:ph type="dt" idx="1"/>
          </p:nvPr>
        </p:nvSpPr>
        <p:spPr>
          <a:xfrm>
            <a:off x="4023092" y="0"/>
            <a:ext cx="3077739" cy="471054"/>
          </a:xfrm>
          <a:prstGeom prst="rect">
            <a:avLst/>
          </a:prstGeom>
        </p:spPr>
        <p:txBody>
          <a:bodyPr vert="horz" lIns="94229" tIns="47114" rIns="94229" bIns="47114" rtlCol="0"/>
          <a:lstStyle>
            <a:lvl1pPr algn="r">
              <a:defRPr sz="1200"/>
            </a:lvl1pPr>
          </a:lstStyle>
          <a:p>
            <a:fld id="{E717CEC6-325B-4CA5-9171-72534C8BD57F}" type="datetimeFigureOut">
              <a:rPr lang="en-US" smtClean="0"/>
              <a:t>7/20/2020</a:t>
            </a:fld>
            <a:endParaRPr lang="en-US"/>
          </a:p>
        </p:txBody>
      </p:sp>
      <p:sp>
        <p:nvSpPr>
          <p:cNvPr id="4" name="Slide Image Placeholder 3"/>
          <p:cNvSpPr>
            <a:spLocks noGrp="1" noRot="1" noChangeAspect="1"/>
          </p:cNvSpPr>
          <p:nvPr>
            <p:ph type="sldImg" idx="2"/>
          </p:nvPr>
        </p:nvSpPr>
        <p:spPr>
          <a:xfrm>
            <a:off x="735013" y="1173163"/>
            <a:ext cx="5632450" cy="3168650"/>
          </a:xfrm>
          <a:prstGeom prst="rect">
            <a:avLst/>
          </a:prstGeom>
          <a:noFill/>
          <a:ln w="12700">
            <a:solidFill>
              <a:prstClr val="black"/>
            </a:solidFill>
          </a:ln>
        </p:spPr>
        <p:txBody>
          <a:bodyPr vert="horz" lIns="94229" tIns="47114" rIns="94229" bIns="47114" rtlCol="0" anchor="ctr"/>
          <a:lstStyle/>
          <a:p>
            <a:endParaRPr lang="en-US"/>
          </a:p>
        </p:txBody>
      </p:sp>
      <p:sp>
        <p:nvSpPr>
          <p:cNvPr id="5" name="Notes Placeholder 4"/>
          <p:cNvSpPr>
            <a:spLocks noGrp="1"/>
          </p:cNvSpPr>
          <p:nvPr>
            <p:ph type="body" sz="quarter" idx="3"/>
          </p:nvPr>
        </p:nvSpPr>
        <p:spPr>
          <a:xfrm>
            <a:off x="710248" y="4518204"/>
            <a:ext cx="5681980" cy="3696712"/>
          </a:xfrm>
          <a:prstGeom prst="rect">
            <a:avLst/>
          </a:prstGeom>
        </p:spPr>
        <p:txBody>
          <a:bodyPr vert="horz" lIns="94229" tIns="47114" rIns="94229" bIns="47114"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917422"/>
            <a:ext cx="3077739" cy="471053"/>
          </a:xfrm>
          <a:prstGeom prst="rect">
            <a:avLst/>
          </a:prstGeom>
        </p:spPr>
        <p:txBody>
          <a:bodyPr vert="horz" lIns="94229" tIns="47114" rIns="94229" bIns="47114" rtlCol="0" anchor="b"/>
          <a:lstStyle>
            <a:lvl1pPr algn="l">
              <a:defRPr sz="1200"/>
            </a:lvl1pPr>
          </a:lstStyle>
          <a:p>
            <a:endParaRPr lang="en-US"/>
          </a:p>
        </p:txBody>
      </p:sp>
      <p:sp>
        <p:nvSpPr>
          <p:cNvPr id="7" name="Slide Number Placeholder 6"/>
          <p:cNvSpPr>
            <a:spLocks noGrp="1"/>
          </p:cNvSpPr>
          <p:nvPr>
            <p:ph type="sldNum" sz="quarter" idx="5"/>
          </p:nvPr>
        </p:nvSpPr>
        <p:spPr>
          <a:xfrm>
            <a:off x="4023092" y="8917422"/>
            <a:ext cx="3077739" cy="471053"/>
          </a:xfrm>
          <a:prstGeom prst="rect">
            <a:avLst/>
          </a:prstGeom>
        </p:spPr>
        <p:txBody>
          <a:bodyPr vert="horz" lIns="94229" tIns="47114" rIns="94229" bIns="47114" rtlCol="0" anchor="b"/>
          <a:lstStyle>
            <a:lvl1pPr algn="r">
              <a:defRPr sz="1200"/>
            </a:lvl1pPr>
          </a:lstStyle>
          <a:p>
            <a:fld id="{0D205312-8693-4F13-A968-2470EBA95EF4}" type="slidenum">
              <a:rPr lang="en-US" smtClean="0"/>
              <a:t>‹#›</a:t>
            </a:fld>
            <a:endParaRPr lang="en-US"/>
          </a:p>
        </p:txBody>
      </p:sp>
    </p:spTree>
    <p:extLst>
      <p:ext uri="{BB962C8B-B14F-4D97-AF65-F5344CB8AC3E}">
        <p14:creationId xmlns:p14="http://schemas.microsoft.com/office/powerpoint/2010/main" val="13604407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2289">
              <a:defRPr/>
            </a:pPr>
            <a:r>
              <a:rPr lang="en-US" baseline="0" dirty="0" smtClean="0"/>
              <a:t>My Goal:  to offer perspectives on online learning, ways to make this work for you and your students </a:t>
            </a:r>
          </a:p>
          <a:p>
            <a:pPr defTabSz="942289">
              <a:defRPr/>
            </a:pPr>
            <a:endParaRPr lang="en-US" baseline="0" dirty="0" smtClean="0"/>
          </a:p>
          <a:p>
            <a:pPr defTabSz="942289">
              <a:defRPr/>
            </a:pPr>
            <a:r>
              <a:rPr lang="en-US" baseline="0" dirty="0" smtClean="0"/>
              <a:t>Not: to teach you platforms or tell you what to use</a:t>
            </a:r>
          </a:p>
          <a:p>
            <a:pPr defTabSz="942289">
              <a:defRPr/>
            </a:pPr>
            <a:endParaRPr lang="en-US" baseline="0" dirty="0" smtClean="0"/>
          </a:p>
          <a:p>
            <a:pPr defTabSz="942289">
              <a:defRPr/>
            </a:pPr>
            <a:r>
              <a:rPr lang="en-US" baseline="0" dirty="0" smtClean="0"/>
              <a:t>I can only suggest ways that will interlink what you have and set up systems for long-term benefit</a:t>
            </a:r>
            <a:endParaRPr lang="en-US" dirty="0" smtClean="0"/>
          </a:p>
          <a:p>
            <a:endParaRPr lang="en-US" dirty="0"/>
          </a:p>
        </p:txBody>
      </p:sp>
      <p:sp>
        <p:nvSpPr>
          <p:cNvPr id="4" name="Slide Number Placeholder 3"/>
          <p:cNvSpPr>
            <a:spLocks noGrp="1"/>
          </p:cNvSpPr>
          <p:nvPr>
            <p:ph type="sldNum" sz="quarter" idx="10"/>
          </p:nvPr>
        </p:nvSpPr>
        <p:spPr/>
        <p:txBody>
          <a:bodyPr/>
          <a:lstStyle/>
          <a:p>
            <a:fld id="{0D205312-8693-4F13-A968-2470EBA95EF4}" type="slidenum">
              <a:rPr lang="en-US" smtClean="0"/>
              <a:t>1</a:t>
            </a:fld>
            <a:endParaRPr lang="en-US"/>
          </a:p>
        </p:txBody>
      </p:sp>
    </p:spTree>
    <p:extLst>
      <p:ext uri="{BB962C8B-B14F-4D97-AF65-F5344CB8AC3E}">
        <p14:creationId xmlns:p14="http://schemas.microsoft.com/office/powerpoint/2010/main" val="1814413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Let’s get back to the concept of using each other</a:t>
            </a:r>
            <a:r>
              <a:rPr lang="en-US" baseline="0" dirty="0" smtClean="0"/>
              <a:t> as resources.  </a:t>
            </a:r>
            <a:r>
              <a:rPr lang="en-US" dirty="0" smtClean="0"/>
              <a:t>To start off this evening, I would like to have you all think about what you have been using to open your courses.  Openers have the ability to</a:t>
            </a:r>
            <a:r>
              <a:rPr lang="en-US" baseline="0" dirty="0" smtClean="0"/>
              <a:t> force participation and timeliness requirements.  </a:t>
            </a:r>
            <a:endParaRPr lang="en-US" dirty="0" smtClean="0"/>
          </a:p>
          <a:p>
            <a:endParaRPr lang="en-US" dirty="0" smtClean="0"/>
          </a:p>
          <a:p>
            <a:r>
              <a:rPr lang="en-US" dirty="0" smtClean="0"/>
              <a:t>How to you start a session?  What do the students see?  What directions/actions are they asked to take?</a:t>
            </a:r>
          </a:p>
          <a:p>
            <a:endParaRPr lang="en-US" dirty="0" smtClean="0"/>
          </a:p>
          <a:p>
            <a:r>
              <a:rPr lang="en-US" b="1" dirty="0" smtClean="0"/>
              <a:t>Activity:  </a:t>
            </a:r>
            <a:r>
              <a:rPr lang="en-US" dirty="0" smtClean="0"/>
              <a:t>In the chat, please put in your best example of an opening activity.  I would like to</a:t>
            </a:r>
            <a:r>
              <a:rPr lang="en-US" baseline="0" dirty="0" smtClean="0"/>
              <a:t> take a few examples and have people talk through how they use openers to engage students &amp; encourage participation.</a:t>
            </a:r>
          </a:p>
          <a:p>
            <a:endParaRPr lang="en-US" baseline="0" dirty="0" smtClean="0"/>
          </a:p>
          <a:p>
            <a:r>
              <a:rPr lang="en-US" baseline="0" dirty="0" smtClean="0"/>
              <a:t>Summary:  Openers are an integral part of setting the stage for your sessions.  Make the tardy ones regret it!</a:t>
            </a:r>
            <a:endParaRPr lang="en-US" dirty="0" smtClean="0"/>
          </a:p>
          <a:p>
            <a:endParaRPr lang="en-US" dirty="0" smtClean="0"/>
          </a:p>
        </p:txBody>
      </p:sp>
      <p:sp>
        <p:nvSpPr>
          <p:cNvPr id="4" name="Slide Number Placeholder 3"/>
          <p:cNvSpPr>
            <a:spLocks noGrp="1"/>
          </p:cNvSpPr>
          <p:nvPr>
            <p:ph type="sldNum" sz="quarter" idx="10"/>
          </p:nvPr>
        </p:nvSpPr>
        <p:spPr/>
        <p:txBody>
          <a:bodyPr/>
          <a:lstStyle/>
          <a:p>
            <a:fld id="{0D205312-8693-4F13-A968-2470EBA95EF4}" type="slidenum">
              <a:rPr lang="en-US" smtClean="0"/>
              <a:t>2</a:t>
            </a:fld>
            <a:endParaRPr lang="en-US"/>
          </a:p>
        </p:txBody>
      </p:sp>
    </p:spTree>
    <p:extLst>
      <p:ext uri="{BB962C8B-B14F-4D97-AF65-F5344CB8AC3E}">
        <p14:creationId xmlns:p14="http://schemas.microsoft.com/office/powerpoint/2010/main" val="32483201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buClr>
                <a:schemeClr val="tx2"/>
              </a:buClr>
              <a:buFont typeface="Wingdings" panose="05000000000000000000" pitchFamily="2" charset="2"/>
              <a:buChar char="v"/>
            </a:pPr>
            <a:r>
              <a:rPr lang="en-US" sz="2400" dirty="0" smtClean="0"/>
              <a:t>Zoom </a:t>
            </a:r>
          </a:p>
          <a:p>
            <a:pPr marL="742950" lvl="1" indent="-285750">
              <a:buClr>
                <a:schemeClr val="tx2"/>
              </a:buClr>
              <a:buFont typeface="Wingdings" panose="05000000000000000000" pitchFamily="2" charset="2"/>
              <a:buChar char="v"/>
            </a:pPr>
            <a:r>
              <a:rPr lang="en-US" sz="2000" dirty="0" smtClean="0"/>
              <a:t>Using Slides</a:t>
            </a:r>
          </a:p>
          <a:p>
            <a:pPr marL="742950" lvl="1" indent="-285750">
              <a:buClr>
                <a:schemeClr val="tx2"/>
              </a:buClr>
              <a:buFont typeface="Wingdings" panose="05000000000000000000" pitchFamily="2" charset="2"/>
              <a:buChar char="v"/>
            </a:pPr>
            <a:r>
              <a:rPr lang="en-US" sz="2000" dirty="0" smtClean="0"/>
              <a:t>Working the Functions</a:t>
            </a:r>
          </a:p>
          <a:p>
            <a:pPr marL="742950" lvl="1" indent="-285750">
              <a:buClr>
                <a:schemeClr val="tx2"/>
              </a:buClr>
              <a:buFont typeface="Wingdings" panose="05000000000000000000" pitchFamily="2" charset="2"/>
              <a:buChar char="v"/>
            </a:pPr>
            <a:r>
              <a:rPr lang="en-US" sz="2000" dirty="0" smtClean="0"/>
              <a:t>Learnable Chunks</a:t>
            </a:r>
          </a:p>
          <a:p>
            <a:pPr marL="285750" indent="-285750">
              <a:buClr>
                <a:schemeClr val="tx2"/>
              </a:buClr>
              <a:buFont typeface="Wingdings" panose="05000000000000000000" pitchFamily="2" charset="2"/>
              <a:buChar char="v"/>
            </a:pPr>
            <a:r>
              <a:rPr lang="en-US" sz="2400" dirty="0" smtClean="0"/>
              <a:t>Video</a:t>
            </a:r>
          </a:p>
          <a:p>
            <a:pPr marL="742950" lvl="1" indent="-285750">
              <a:buClr>
                <a:schemeClr val="tx2"/>
              </a:buClr>
              <a:buFont typeface="Wingdings" panose="05000000000000000000" pitchFamily="2" charset="2"/>
              <a:buChar char="v"/>
            </a:pPr>
            <a:r>
              <a:rPr lang="en-US" sz="2000" dirty="0" smtClean="0"/>
              <a:t>Linking the Learning</a:t>
            </a:r>
          </a:p>
          <a:p>
            <a:pPr marL="742950" lvl="1" indent="-285750">
              <a:buClr>
                <a:schemeClr val="tx2"/>
              </a:buClr>
              <a:buFont typeface="Wingdings" panose="05000000000000000000" pitchFamily="2" charset="2"/>
              <a:buChar char="v"/>
            </a:pPr>
            <a:r>
              <a:rPr lang="en-US" sz="2000" dirty="0" smtClean="0"/>
              <a:t>3-7 Rule</a:t>
            </a:r>
          </a:p>
          <a:p>
            <a:pPr marL="742950" lvl="1" indent="-285750">
              <a:buClr>
                <a:schemeClr val="tx2"/>
              </a:buClr>
              <a:buFont typeface="Wingdings" panose="05000000000000000000" pitchFamily="2" charset="2"/>
              <a:buChar char="v"/>
            </a:pPr>
            <a:r>
              <a:rPr lang="en-US" sz="2000" dirty="0" smtClean="0"/>
              <a:t>The Exception</a:t>
            </a:r>
            <a:endParaRPr lang="en-US" sz="2400" dirty="0" smtClean="0"/>
          </a:p>
          <a:p>
            <a:endParaRPr lang="en-US" baseline="0" dirty="0" smtClean="0"/>
          </a:p>
          <a:p>
            <a:endParaRPr lang="en-US" baseline="0" dirty="0" smtClean="0"/>
          </a:p>
          <a:p>
            <a:endParaRPr lang="en-US" baseline="0" dirty="0" smtClean="0"/>
          </a:p>
          <a:p>
            <a:endParaRPr lang="en-US" baseline="0" dirty="0" smtClean="0"/>
          </a:p>
          <a:p>
            <a:endParaRPr lang="en-US" baseline="0" dirty="0" smtClean="0"/>
          </a:p>
          <a:p>
            <a:pPr marL="176679" indent="-176679">
              <a:buFontTx/>
              <a:buChar char="-"/>
            </a:pPr>
            <a:endParaRPr lang="en-US" baseline="0" dirty="0" smtClean="0"/>
          </a:p>
          <a:p>
            <a:endParaRPr lang="en-US" baseline="0" dirty="0" smtClean="0"/>
          </a:p>
          <a:p>
            <a:pPr marL="176679" indent="-176679">
              <a:buFontTx/>
              <a:buChar char="-"/>
            </a:pPr>
            <a:endParaRPr lang="en-US" baseline="0" dirty="0" smtClean="0"/>
          </a:p>
          <a:p>
            <a:pPr marL="176679" indent="-176679">
              <a:buFontTx/>
              <a:buChar char="-"/>
            </a:pPr>
            <a:endParaRPr lang="en-US" baseline="0" dirty="0" smtClean="0"/>
          </a:p>
          <a:p>
            <a:endParaRPr lang="en-US" baseline="0" dirty="0" smtClean="0"/>
          </a:p>
          <a:p>
            <a:endParaRPr lang="en-US" dirty="0" smtClean="0"/>
          </a:p>
        </p:txBody>
      </p:sp>
      <p:sp>
        <p:nvSpPr>
          <p:cNvPr id="4" name="Slide Number Placeholder 3"/>
          <p:cNvSpPr>
            <a:spLocks noGrp="1"/>
          </p:cNvSpPr>
          <p:nvPr>
            <p:ph type="sldNum" sz="quarter" idx="10"/>
          </p:nvPr>
        </p:nvSpPr>
        <p:spPr/>
        <p:txBody>
          <a:bodyPr/>
          <a:lstStyle/>
          <a:p>
            <a:fld id="{0D205312-8693-4F13-A968-2470EBA95EF4}" type="slidenum">
              <a:rPr lang="en-US" smtClean="0"/>
              <a:t>3</a:t>
            </a:fld>
            <a:endParaRPr lang="en-US"/>
          </a:p>
        </p:txBody>
      </p:sp>
    </p:spTree>
    <p:extLst>
      <p:ext uri="{BB962C8B-B14F-4D97-AF65-F5344CB8AC3E}">
        <p14:creationId xmlns:p14="http://schemas.microsoft.com/office/powerpoint/2010/main" val="295366758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Slides help to organize material, provide visual interest, signal changes in</a:t>
            </a:r>
            <a:r>
              <a:rPr lang="en-US" baseline="0" dirty="0" smtClean="0"/>
              <a:t> topics, and engage the learners.  Caveat – instructors who do demos, use whiteboards, or </a:t>
            </a:r>
          </a:p>
          <a:p>
            <a:endParaRPr lang="en-US" baseline="0" dirty="0" smtClean="0"/>
          </a:p>
          <a:p>
            <a:r>
              <a:rPr lang="en-US" baseline="0" dirty="0" smtClean="0"/>
              <a:t>Tips:</a:t>
            </a:r>
          </a:p>
          <a:p>
            <a:r>
              <a:rPr lang="en-US" baseline="0" dirty="0" smtClean="0"/>
              <a:t>Simple large graphics are best.  Think of what is best conceptually, not necessarily about finding the “perfect” graphic.</a:t>
            </a:r>
          </a:p>
          <a:p>
            <a:pPr lvl="1"/>
            <a:r>
              <a:rPr lang="en-US" baseline="0" dirty="0" smtClean="0"/>
              <a:t>Hot tip:  </a:t>
            </a:r>
            <a:r>
              <a:rPr lang="en-US" baseline="0" dirty="0" err="1" smtClean="0"/>
              <a:t>Pixabay</a:t>
            </a:r>
            <a:r>
              <a:rPr lang="en-US" baseline="0" dirty="0" smtClean="0"/>
              <a:t> – free, royalty-free photos    Good news for educators:  fair use allows you to use MOST internet graphics. https://pixabay.com/</a:t>
            </a:r>
          </a:p>
          <a:p>
            <a:r>
              <a:rPr lang="en-US" baseline="0" dirty="0" smtClean="0"/>
              <a:t>Minimal text – topics with very select verbatim text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smtClean="0"/>
              <a:t>They do NOT have to take a long time to develop.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smtClean="0"/>
              <a:t>Top Slides: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smtClean="0"/>
              <a:t>Course Title – reassures learners they are in the right place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smtClean="0"/>
              <a:t>Instructor’s graphic – should be clearly a representation of you, but need not be a photo</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smtClean="0"/>
              <a:t>Session rules – pick the top issues for your course/school environment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smtClean="0"/>
              <a:t>Control Panel – this is important for initial usage, but is not so imperative when you know your users already have mastery of the controls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b="1" baseline="0" dirty="0" smtClean="0"/>
              <a:t>Activity:  </a:t>
            </a:r>
            <a:r>
              <a:rPr lang="en-US" baseline="0" dirty="0" smtClean="0"/>
              <a:t>Poll – what rules would you want on your top slide?  </a:t>
            </a:r>
          </a:p>
          <a:p>
            <a:endParaRPr lang="en-US" dirty="0"/>
          </a:p>
        </p:txBody>
      </p:sp>
      <p:sp>
        <p:nvSpPr>
          <p:cNvPr id="4" name="Slide Number Placeholder 3"/>
          <p:cNvSpPr>
            <a:spLocks noGrp="1"/>
          </p:cNvSpPr>
          <p:nvPr>
            <p:ph type="sldNum" sz="quarter" idx="10"/>
          </p:nvPr>
        </p:nvSpPr>
        <p:spPr/>
        <p:txBody>
          <a:bodyPr/>
          <a:lstStyle/>
          <a:p>
            <a:fld id="{0D205312-8693-4F13-A968-2470EBA95EF4}" type="slidenum">
              <a:rPr lang="en-US" smtClean="0"/>
              <a:t>4</a:t>
            </a:fld>
            <a:endParaRPr lang="en-US"/>
          </a:p>
        </p:txBody>
      </p:sp>
    </p:spTree>
    <p:extLst>
      <p:ext uri="{BB962C8B-B14F-4D97-AF65-F5344CB8AC3E}">
        <p14:creationId xmlns:p14="http://schemas.microsoft.com/office/powerpoint/2010/main" val="29897901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The functions for Zoom are like pathways:  they can all get you to learning, but some work best for certain types of learning, and people generally want to be able to explore many pathways.</a:t>
            </a:r>
          </a:p>
          <a:p>
            <a:endParaRPr lang="en-US" baseline="0" dirty="0" smtClean="0"/>
          </a:p>
          <a:p>
            <a:r>
              <a:rPr lang="en-US" baseline="0" dirty="0" smtClean="0"/>
              <a:t>The idea is to select the functions intentionally, and to change the methods uses often.</a:t>
            </a:r>
          </a:p>
          <a:p>
            <a:endParaRPr lang="en-US" baseline="0" dirty="0" smtClean="0"/>
          </a:p>
          <a:p>
            <a:pPr marL="342900" indent="-342900">
              <a:buClr>
                <a:schemeClr val="tx2"/>
              </a:buClr>
              <a:buFont typeface="Wingdings" panose="05000000000000000000" pitchFamily="2" charset="2"/>
              <a:buChar char="v"/>
            </a:pPr>
            <a:r>
              <a:rPr lang="en-US" sz="2400" dirty="0" smtClean="0"/>
              <a:t>Raise Hand – Y/N, Attention Check</a:t>
            </a:r>
          </a:p>
          <a:p>
            <a:pPr marL="342900" indent="-342900">
              <a:buClr>
                <a:schemeClr val="tx2"/>
              </a:buClr>
              <a:buFont typeface="Wingdings" panose="05000000000000000000" pitchFamily="2" charset="2"/>
              <a:buChar char="v"/>
            </a:pPr>
            <a:r>
              <a:rPr lang="en-US" sz="2400" dirty="0" smtClean="0"/>
              <a:t>Chat – Report back, peer</a:t>
            </a:r>
            <a:r>
              <a:rPr lang="en-US" sz="2400" baseline="0" dirty="0" smtClean="0"/>
              <a:t> to peer clarification</a:t>
            </a:r>
            <a:endParaRPr lang="en-US" sz="2400" dirty="0" smtClean="0"/>
          </a:p>
          <a:p>
            <a:pPr marL="342900" indent="-342900">
              <a:buClr>
                <a:schemeClr val="tx2"/>
              </a:buClr>
              <a:buFont typeface="Wingdings" panose="05000000000000000000" pitchFamily="2" charset="2"/>
              <a:buChar char="v"/>
            </a:pPr>
            <a:r>
              <a:rPr lang="en-US" sz="2400" dirty="0" smtClean="0"/>
              <a:t>Poll  - Info for YOU &amp; comparative data for students</a:t>
            </a:r>
          </a:p>
          <a:p>
            <a:pPr marL="342900" indent="-342900">
              <a:buClr>
                <a:schemeClr val="tx2"/>
              </a:buClr>
              <a:buFont typeface="Wingdings" panose="05000000000000000000" pitchFamily="2" charset="2"/>
              <a:buChar char="v"/>
            </a:pPr>
            <a:r>
              <a:rPr lang="en-US" sz="2400" dirty="0" smtClean="0"/>
              <a:t>Breakout Rooms – Working</a:t>
            </a:r>
            <a:r>
              <a:rPr lang="en-US" sz="2400" baseline="0" dirty="0" smtClean="0"/>
              <a:t> Groups for solving or discussing simple issues</a:t>
            </a:r>
            <a:endParaRPr lang="en-US" sz="2400" dirty="0" smtClean="0"/>
          </a:p>
          <a:p>
            <a:pPr marL="342900" indent="-342900">
              <a:buClr>
                <a:schemeClr val="tx2"/>
              </a:buClr>
              <a:buFont typeface="Wingdings" panose="05000000000000000000" pitchFamily="2" charset="2"/>
              <a:buChar char="v"/>
            </a:pPr>
            <a:r>
              <a:rPr lang="en-US" sz="2400" dirty="0" smtClean="0"/>
              <a:t>Share Screen</a:t>
            </a:r>
          </a:p>
          <a:p>
            <a:pPr marL="800100" lvl="1" indent="-342900">
              <a:buClr>
                <a:schemeClr val="tx2"/>
              </a:buClr>
              <a:buFont typeface="Wingdings" panose="05000000000000000000" pitchFamily="2" charset="2"/>
              <a:buChar char="v"/>
            </a:pPr>
            <a:r>
              <a:rPr lang="en-US" sz="2200" dirty="0" smtClean="0"/>
              <a:t>Whiteboard – brainstorming &amp; sharing</a:t>
            </a:r>
          </a:p>
          <a:p>
            <a:pPr marL="800100" lvl="1" indent="-342900">
              <a:buClr>
                <a:schemeClr val="tx2"/>
              </a:buClr>
              <a:buFont typeface="Wingdings" panose="05000000000000000000" pitchFamily="2" charset="2"/>
              <a:buChar char="v"/>
            </a:pPr>
            <a:r>
              <a:rPr lang="en-US" sz="2200" dirty="0" smtClean="0"/>
              <a:t>Present – generally NOT recommended that students do this.  Better to have them record presentations via their devices and</a:t>
            </a:r>
            <a:r>
              <a:rPr lang="en-US" sz="2200" baseline="0" dirty="0" smtClean="0"/>
              <a:t> turn them in directly.  If the instructor is using those presentations to teach about presenting or to have students evaluate their peers, then assigning a few to each student will meet this goal.</a:t>
            </a:r>
            <a:endParaRPr lang="en-US" sz="2200" dirty="0" smtClean="0"/>
          </a:p>
          <a:p>
            <a:pPr marL="342900" indent="-342900">
              <a:buClr>
                <a:schemeClr val="tx2"/>
              </a:buClr>
              <a:buFont typeface="Wingdings" panose="05000000000000000000" pitchFamily="2" charset="2"/>
              <a:buChar char="v"/>
            </a:pPr>
            <a:r>
              <a:rPr lang="en-US" sz="2400" dirty="0" smtClean="0"/>
              <a:t>Camera – level</a:t>
            </a:r>
            <a:r>
              <a:rPr lang="en-US" sz="2400" baseline="0" dirty="0" smtClean="0"/>
              <a:t> set camera use in your class.  I would recommend making it a tool rather than a continual requirement.  </a:t>
            </a:r>
            <a:endParaRPr lang="en-US" sz="2400" dirty="0" smtClean="0"/>
          </a:p>
          <a:p>
            <a:pPr marL="342900" indent="-342900">
              <a:buClr>
                <a:schemeClr val="tx2"/>
              </a:buClr>
              <a:buFont typeface="Wingdings" panose="05000000000000000000" pitchFamily="2" charset="2"/>
              <a:buChar char="v"/>
            </a:pPr>
            <a:endParaRPr lang="en-US" sz="2400" dirty="0" smtClean="0"/>
          </a:p>
          <a:p>
            <a:pPr marL="342900" indent="-342900">
              <a:buClr>
                <a:schemeClr val="tx2"/>
              </a:buClr>
              <a:buFont typeface="Wingdings" panose="05000000000000000000" pitchFamily="2" charset="2"/>
              <a:buChar char="v"/>
            </a:pPr>
            <a:r>
              <a:rPr lang="en-US" sz="2400" dirty="0" smtClean="0"/>
              <a:t>Pear Deck –</a:t>
            </a:r>
            <a:r>
              <a:rPr lang="en-US" sz="2400" baseline="0" dirty="0" smtClean="0"/>
              <a:t> will allow you to use the same sort of presentations deck using Google Slides, but NOT in a Zoom session.  This is a really good tool with gradable polling questions.  It will save student responses…</a:t>
            </a:r>
            <a:endParaRPr lang="en-US" baseline="0" dirty="0" smtClean="0"/>
          </a:p>
          <a:p>
            <a:endParaRPr lang="en-US" baseline="0" dirty="0" smtClean="0"/>
          </a:p>
          <a:p>
            <a:r>
              <a:rPr lang="en-US" b="1" baseline="0" dirty="0" smtClean="0"/>
              <a:t>Activity:  </a:t>
            </a:r>
            <a:r>
              <a:rPr lang="en-US" baseline="0" dirty="0" smtClean="0"/>
              <a:t>Whiteboard – please select a color &amp; a stamp and react to the various types of activity…</a:t>
            </a:r>
          </a:p>
          <a:p>
            <a:pPr marL="342900" indent="-342900">
              <a:buClr>
                <a:schemeClr val="tx2"/>
              </a:buClr>
              <a:buFont typeface="Wingdings" panose="05000000000000000000" pitchFamily="2" charset="2"/>
              <a:buChar char="v"/>
            </a:pPr>
            <a:r>
              <a:rPr lang="en-US" sz="2400" dirty="0" smtClean="0"/>
              <a:t>Raise Hand</a:t>
            </a:r>
          </a:p>
          <a:p>
            <a:pPr marL="342900" indent="-342900">
              <a:buClr>
                <a:schemeClr val="tx2"/>
              </a:buClr>
              <a:buFont typeface="Wingdings" panose="05000000000000000000" pitchFamily="2" charset="2"/>
              <a:buChar char="v"/>
            </a:pPr>
            <a:r>
              <a:rPr lang="en-US" sz="2400" dirty="0" smtClean="0"/>
              <a:t>Chat</a:t>
            </a:r>
          </a:p>
          <a:p>
            <a:pPr marL="342900" indent="-342900">
              <a:buClr>
                <a:schemeClr val="tx2"/>
              </a:buClr>
              <a:buFont typeface="Wingdings" panose="05000000000000000000" pitchFamily="2" charset="2"/>
              <a:buChar char="v"/>
            </a:pPr>
            <a:r>
              <a:rPr lang="en-US" sz="2400" dirty="0" smtClean="0"/>
              <a:t>Poll</a:t>
            </a:r>
          </a:p>
          <a:p>
            <a:pPr marL="342900" indent="-342900">
              <a:buClr>
                <a:schemeClr val="tx2"/>
              </a:buClr>
              <a:buFont typeface="Wingdings" panose="05000000000000000000" pitchFamily="2" charset="2"/>
              <a:buChar char="v"/>
            </a:pPr>
            <a:r>
              <a:rPr lang="en-US" sz="2400" dirty="0" smtClean="0"/>
              <a:t>Breakout Rooms</a:t>
            </a:r>
          </a:p>
          <a:p>
            <a:pPr marL="342900" indent="-342900">
              <a:buClr>
                <a:schemeClr val="tx2"/>
              </a:buClr>
              <a:buFont typeface="Wingdings" panose="05000000000000000000" pitchFamily="2" charset="2"/>
              <a:buChar char="v"/>
            </a:pPr>
            <a:r>
              <a:rPr lang="en-US" sz="2400" dirty="0" smtClean="0"/>
              <a:t>Share Screen</a:t>
            </a:r>
          </a:p>
          <a:p>
            <a:pPr marL="800100" lvl="1" indent="-342900">
              <a:buClr>
                <a:schemeClr val="tx2"/>
              </a:buClr>
              <a:buFont typeface="Wingdings" panose="05000000000000000000" pitchFamily="2" charset="2"/>
              <a:buChar char="v"/>
            </a:pPr>
            <a:r>
              <a:rPr lang="en-US" sz="2200" dirty="0" smtClean="0"/>
              <a:t>Whiteboard</a:t>
            </a:r>
          </a:p>
          <a:p>
            <a:pPr marL="800100" lvl="1" indent="-342900">
              <a:buClr>
                <a:schemeClr val="tx2"/>
              </a:buClr>
              <a:buFont typeface="Wingdings" panose="05000000000000000000" pitchFamily="2" charset="2"/>
              <a:buChar char="v"/>
            </a:pPr>
            <a:r>
              <a:rPr lang="en-US" sz="2200" dirty="0" smtClean="0"/>
              <a:t>Present</a:t>
            </a:r>
          </a:p>
          <a:p>
            <a:pPr marL="342900" indent="-342900">
              <a:buClr>
                <a:schemeClr val="tx2"/>
              </a:buClr>
              <a:buFont typeface="Wingdings" panose="05000000000000000000" pitchFamily="2" charset="2"/>
              <a:buChar char="v"/>
            </a:pPr>
            <a:r>
              <a:rPr lang="en-US" sz="2400" dirty="0" smtClean="0"/>
              <a:t>Camera</a:t>
            </a:r>
          </a:p>
          <a:p>
            <a:endParaRPr lang="en-US" b="1" baseline="0" dirty="0" smtClean="0"/>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0D205312-8693-4F13-A968-2470EBA95EF4}" type="slidenum">
              <a:rPr lang="en-US" smtClean="0"/>
              <a:t>5</a:t>
            </a:fld>
            <a:endParaRPr lang="en-US"/>
          </a:p>
        </p:txBody>
      </p:sp>
    </p:spTree>
    <p:extLst>
      <p:ext uri="{BB962C8B-B14F-4D97-AF65-F5344CB8AC3E}">
        <p14:creationId xmlns:p14="http://schemas.microsoft.com/office/powerpoint/2010/main" val="414915233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baseline="0" dirty="0" smtClean="0"/>
              <a:t>We discussed last week the Cognitive Load that exists in virtual meetings &amp; meeting participation.  </a:t>
            </a:r>
          </a:p>
          <a:p>
            <a:endParaRPr lang="en-US" b="0" baseline="0" dirty="0" smtClean="0"/>
          </a:p>
          <a:p>
            <a:r>
              <a:rPr lang="en-US" b="0" baseline="0" dirty="0" smtClean="0"/>
              <a:t>1. Here is part of why:  our attention is divided simply by virtue of the intervening medium.  Students have to Divide their Attention whenever you ask for a response.  Yet, we need them to respond for the sake of ensuring the content was encoded.  Part of the message I want to give here, is you need greater patience with responders online than in a classroom.  They don’t have the same social pressure to speak that exists when you use a pause in a classroom to elicit response.</a:t>
            </a:r>
          </a:p>
          <a:p>
            <a:endParaRPr lang="en-US" b="0" baseline="0" dirty="0" smtClean="0"/>
          </a:p>
          <a:p>
            <a:r>
              <a:rPr lang="en-US" b="0" baseline="0" dirty="0" smtClean="0"/>
              <a:t>2. People have short attention spans:  knowing this, we need to make our points and get to an activity which will provide practice, decision-making or summarizing skills regarding our topic.  If we want to encode the content, it needs to be repeated, by the learner in a meaningful way.</a:t>
            </a:r>
          </a:p>
          <a:p>
            <a:endParaRPr lang="en-US" b="0" baseline="0" dirty="0" smtClean="0"/>
          </a:p>
          <a:p>
            <a:r>
              <a:rPr lang="en-US" b="0" baseline="0" dirty="0" smtClean="0"/>
              <a:t>3. The objective is to use the functions of your platform (in this case Zoom) to provide </a:t>
            </a:r>
            <a:r>
              <a:rPr lang="en-US" b="0" baseline="0" dirty="0" err="1" smtClean="0"/>
              <a:t>Microlearning</a:t>
            </a:r>
            <a:r>
              <a:rPr lang="en-US" b="0" baseline="0" dirty="0" smtClean="0"/>
              <a:t> Tools.  If you are trying to get across facts, then you want to use a tool that will demonstrate knowledge of facts.  If you are trying to have students consider ideas and then form their own opinions through analysis, evaluation or synthesis, then you will want to consider how best that can be conveyed online.</a:t>
            </a:r>
          </a:p>
          <a:p>
            <a:endParaRPr lang="en-US" b="0" baseline="0" dirty="0" smtClean="0"/>
          </a:p>
          <a:p>
            <a:r>
              <a:rPr lang="en-US" b="0" baseline="0" dirty="0" smtClean="0"/>
              <a:t>You can share a whiteboard to have students display Line, Space, Shape, Form, Texture, Value and Color.  Then send them off to their own drawing pads and share screens in breakout rooms to display their results.  If you have given them a form or rubric by which to evaluate the work of their classmates, then they get another level of learning about the basic concepts of visual art.</a:t>
            </a:r>
          </a:p>
          <a:p>
            <a:endParaRPr lang="en-US" b="0" baseline="0" dirty="0" smtClean="0"/>
          </a:p>
          <a:p>
            <a:r>
              <a:rPr lang="en-US" b="1" baseline="0" dirty="0" smtClean="0"/>
              <a:t>Chat:  What sort of checks do you use to see that students have understood a concept?  Please give an example…</a:t>
            </a:r>
          </a:p>
          <a:p>
            <a:pPr marL="176679" indent="-176679">
              <a:buFontTx/>
              <a:buChar char="-"/>
            </a:pPr>
            <a:endParaRPr lang="en-US" baseline="0" dirty="0" smtClean="0"/>
          </a:p>
          <a:p>
            <a:endParaRPr lang="en-US" dirty="0"/>
          </a:p>
        </p:txBody>
      </p:sp>
      <p:sp>
        <p:nvSpPr>
          <p:cNvPr id="4" name="Slide Number Placeholder 3"/>
          <p:cNvSpPr>
            <a:spLocks noGrp="1"/>
          </p:cNvSpPr>
          <p:nvPr>
            <p:ph type="sldNum" sz="quarter" idx="10"/>
          </p:nvPr>
        </p:nvSpPr>
        <p:spPr/>
        <p:txBody>
          <a:bodyPr/>
          <a:lstStyle/>
          <a:p>
            <a:fld id="{0D205312-8693-4F13-A968-2470EBA95EF4}" type="slidenum">
              <a:rPr lang="en-US" smtClean="0"/>
              <a:t>6</a:t>
            </a:fld>
            <a:endParaRPr lang="en-US"/>
          </a:p>
        </p:txBody>
      </p:sp>
    </p:spTree>
    <p:extLst>
      <p:ext uri="{BB962C8B-B14F-4D97-AF65-F5344CB8AC3E}">
        <p14:creationId xmlns:p14="http://schemas.microsoft.com/office/powerpoint/2010/main" val="203057957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baseline="0" dirty="0" smtClean="0"/>
              <a:t>Story:  4 part learning objectives for every 5 minutes of teaching…</a:t>
            </a:r>
          </a:p>
          <a:p>
            <a:endParaRPr lang="en-US" b="0" baseline="0" dirty="0" smtClean="0"/>
          </a:p>
          <a:p>
            <a:r>
              <a:rPr lang="en-US" b="0" baseline="0" dirty="0" smtClean="0"/>
              <a:t>This is not what I am advocating – instead, I am suggesting that you take the natural nuggets that exist in your content and consider how you can use a Zoom function to check encoding.</a:t>
            </a:r>
          </a:p>
          <a:p>
            <a:endParaRPr lang="en-US" b="0" baseline="0" dirty="0" smtClean="0"/>
          </a:p>
          <a:p>
            <a:r>
              <a:rPr lang="en-US" b="0" baseline="0" dirty="0" smtClean="0"/>
              <a:t>https://blog.zoom.us/wordpress/2020/03/27/best-practices-for-securing-your-virtual-classroom/</a:t>
            </a:r>
          </a:p>
          <a:p>
            <a:endParaRPr lang="en-US" b="0" baseline="0" dirty="0" smtClean="0"/>
          </a:p>
          <a:p>
            <a:r>
              <a:rPr lang="en-US" b="0" baseline="0" dirty="0" smtClean="0"/>
              <a:t>This brings us to Video</a:t>
            </a:r>
          </a:p>
          <a:p>
            <a:endParaRPr lang="en-US" b="0" baseline="0" dirty="0" smtClean="0"/>
          </a:p>
          <a:p>
            <a:pPr marL="176679" indent="-176679">
              <a:buFontTx/>
              <a:buChar char="-"/>
            </a:pPr>
            <a:endParaRPr lang="en-US" baseline="0" dirty="0" smtClean="0"/>
          </a:p>
          <a:p>
            <a:endParaRPr lang="en-US" dirty="0"/>
          </a:p>
        </p:txBody>
      </p:sp>
      <p:sp>
        <p:nvSpPr>
          <p:cNvPr id="4" name="Slide Number Placeholder 3"/>
          <p:cNvSpPr>
            <a:spLocks noGrp="1"/>
          </p:cNvSpPr>
          <p:nvPr>
            <p:ph type="sldNum" sz="quarter" idx="10"/>
          </p:nvPr>
        </p:nvSpPr>
        <p:spPr/>
        <p:txBody>
          <a:bodyPr/>
          <a:lstStyle/>
          <a:p>
            <a:fld id="{0D205312-8693-4F13-A968-2470EBA95EF4}" type="slidenum">
              <a:rPr lang="en-US" smtClean="0"/>
              <a:t>7</a:t>
            </a:fld>
            <a:endParaRPr lang="en-US"/>
          </a:p>
        </p:txBody>
      </p:sp>
    </p:spTree>
    <p:extLst>
      <p:ext uri="{BB962C8B-B14F-4D97-AF65-F5344CB8AC3E}">
        <p14:creationId xmlns:p14="http://schemas.microsoft.com/office/powerpoint/2010/main" val="338757246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One of the hardest things we deal with in moving from f2f to online or blended learning is the fear of losing our instructional voice.  Instead of being up at the front of the room demonstrating that if you tap a row of flames with a tuning fork the flames will respond to the frequency of the vibration created.  Now, you’re having to send your students to a website to see what that looks like, provide a reading, a quiz, and a worksheet to ensure that the same content was covered properly.  </a:t>
            </a:r>
          </a:p>
          <a:p>
            <a:endParaRPr lang="en-US" baseline="0" dirty="0" smtClean="0"/>
          </a:p>
          <a:p>
            <a:r>
              <a:rPr lang="en-US" baseline="0" dirty="0" smtClean="0"/>
              <a:t>While it is possible to videotape and require students to watch hours of lecture each week.  You will find that the results will not have the same enthusiastic reception that your in-person self would achieve.   With the use of Prep’s videography team, or even from your own desktop, you have another tactic you can use.</a:t>
            </a:r>
          </a:p>
          <a:p>
            <a:endParaRPr lang="en-US" baseline="0" dirty="0" smtClean="0"/>
          </a:p>
          <a:p>
            <a:r>
              <a:rPr lang="en-US" baseline="0" dirty="0" smtClean="0"/>
              <a:t>1. A way to combat that fear of losing our instructional voice, is to embrace the material you are curating for your students, and give your students an introduction to each learning object you have selected for the week.  The more clear you are about what it is and what role it play in their learning for the week, the more likely they are to accept and utilize it.</a:t>
            </a:r>
          </a:p>
          <a:p>
            <a:endParaRPr lang="en-US" baseline="0" dirty="0" smtClean="0"/>
          </a:p>
          <a:p>
            <a:r>
              <a:rPr lang="en-US" baseline="0" dirty="0" smtClean="0"/>
              <a:t>2. Which means that you have to be very intentional in choosing your required Learning Objects.   Think about the entire week, what you want to achieve, and how you can parse out the various goals and objectives across the platforms.  Be sure you aren’t just adding something because you just found something that might work.  Whatever you pick, you need to put your spin and your approval on it.</a:t>
            </a:r>
          </a:p>
          <a:p>
            <a:endParaRPr lang="en-US" baseline="0" dirty="0" smtClean="0"/>
          </a:p>
          <a:p>
            <a:r>
              <a:rPr lang="en-US" baseline="0" dirty="0" smtClean="0"/>
              <a:t>3. Be sure they hear your voice, your perspective, on the items.  This is the time to discuss your qualms with any part of the material.  To give a quick idea to consider as they approach a reading or media file.</a:t>
            </a:r>
          </a:p>
          <a:p>
            <a:endParaRPr lang="en-US" baseline="0" dirty="0" smtClean="0"/>
          </a:p>
          <a:p>
            <a:r>
              <a:rPr lang="en-US" baseline="0" dirty="0" smtClean="0"/>
              <a:t>4. Finally, keep it upbeat.  You don’t have to be Mr. Rogers or </a:t>
            </a:r>
            <a:r>
              <a:rPr lang="en-US" baseline="0" dirty="0" err="1" smtClean="0"/>
              <a:t>Polyanna</a:t>
            </a:r>
            <a:r>
              <a:rPr lang="en-US" baseline="0" dirty="0" smtClean="0"/>
              <a:t>, but this is going to be a major part of your presence.  Which means that you should smile as you talk.  (What…?)</a:t>
            </a:r>
          </a:p>
          <a:p>
            <a:endParaRPr lang="en-US" baseline="0" dirty="0" smtClean="0"/>
          </a:p>
          <a:p>
            <a:r>
              <a:rPr lang="en-US" b="1" baseline="0" dirty="0" smtClean="0"/>
              <a:t>Poll: </a:t>
            </a:r>
            <a:r>
              <a:rPr lang="en-US" baseline="0" dirty="0" smtClean="0"/>
              <a:t>What other forms of video might you want to use in blended learning?</a:t>
            </a:r>
          </a:p>
          <a:p>
            <a:endParaRPr lang="en-US" baseline="0" dirty="0" smtClean="0"/>
          </a:p>
        </p:txBody>
      </p:sp>
      <p:sp>
        <p:nvSpPr>
          <p:cNvPr id="4" name="Slide Number Placeholder 3"/>
          <p:cNvSpPr>
            <a:spLocks noGrp="1"/>
          </p:cNvSpPr>
          <p:nvPr>
            <p:ph type="sldNum" sz="quarter" idx="10"/>
          </p:nvPr>
        </p:nvSpPr>
        <p:spPr/>
        <p:txBody>
          <a:bodyPr/>
          <a:lstStyle/>
          <a:p>
            <a:fld id="{0D205312-8693-4F13-A968-2470EBA95EF4}" type="slidenum">
              <a:rPr lang="en-US" smtClean="0"/>
              <a:t>8</a:t>
            </a:fld>
            <a:endParaRPr lang="en-US"/>
          </a:p>
        </p:txBody>
      </p:sp>
    </p:spTree>
    <p:extLst>
      <p:ext uri="{BB962C8B-B14F-4D97-AF65-F5344CB8AC3E}">
        <p14:creationId xmlns:p14="http://schemas.microsoft.com/office/powerpoint/2010/main" val="206667473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We have already established that attention spans are LIMITED, and we need to be sure we are (at the same time) giving our student what they need to succeed.  So, your best bet is to be brief.</a:t>
            </a:r>
          </a:p>
          <a:p>
            <a:endParaRPr lang="en-US" baseline="0" dirty="0" smtClean="0"/>
          </a:p>
          <a:p>
            <a:pPr marL="285750" indent="-285750">
              <a:buClr>
                <a:schemeClr val="tx2"/>
              </a:buClr>
              <a:buFont typeface="Wingdings" panose="05000000000000000000" pitchFamily="2" charset="2"/>
              <a:buChar char="v"/>
            </a:pPr>
            <a:r>
              <a:rPr lang="en-US" sz="1200" dirty="0" smtClean="0"/>
              <a:t>3 – This is an Overview Only or Content Note Only –</a:t>
            </a:r>
            <a:r>
              <a:rPr lang="en-US" sz="1200" b="1" dirty="0" smtClean="0"/>
              <a:t>VOICE THREAD </a:t>
            </a:r>
            <a:r>
              <a:rPr lang="en-US" sz="1200" dirty="0" smtClean="0"/>
              <a:t>https://voicethread.com/share/14706288/</a:t>
            </a:r>
          </a:p>
          <a:p>
            <a:pPr marL="285750" indent="-285750">
              <a:buClr>
                <a:schemeClr val="tx2"/>
              </a:buClr>
              <a:buFont typeface="Wingdings" panose="05000000000000000000" pitchFamily="2" charset="2"/>
              <a:buChar char="v"/>
            </a:pPr>
            <a:r>
              <a:rPr lang="en-US" sz="1200" dirty="0" smtClean="0"/>
              <a:t>5 – Overview with a Note – or mini-lecture</a:t>
            </a:r>
          </a:p>
          <a:p>
            <a:pPr marL="285750" indent="-285750">
              <a:buClr>
                <a:schemeClr val="tx2"/>
              </a:buClr>
              <a:buFont typeface="Wingdings" panose="05000000000000000000" pitchFamily="2" charset="2"/>
              <a:buChar char="v"/>
            </a:pPr>
            <a:r>
              <a:rPr lang="en-US" sz="1200" dirty="0" smtClean="0"/>
              <a:t>7 – Demonstrations</a:t>
            </a:r>
            <a:endParaRPr lang="en-US" baseline="0" dirty="0" smtClean="0"/>
          </a:p>
          <a:p>
            <a:endParaRPr lang="en-US" b="1" baseline="0" dirty="0" smtClean="0"/>
          </a:p>
          <a:p>
            <a:r>
              <a:rPr lang="en-US" b="1" baseline="0" dirty="0" smtClean="0"/>
              <a:t>Reactions?  Questions?</a:t>
            </a:r>
          </a:p>
        </p:txBody>
      </p:sp>
      <p:sp>
        <p:nvSpPr>
          <p:cNvPr id="4" name="Slide Number Placeholder 3"/>
          <p:cNvSpPr>
            <a:spLocks noGrp="1"/>
          </p:cNvSpPr>
          <p:nvPr>
            <p:ph type="sldNum" sz="quarter" idx="10"/>
          </p:nvPr>
        </p:nvSpPr>
        <p:spPr/>
        <p:txBody>
          <a:bodyPr/>
          <a:lstStyle/>
          <a:p>
            <a:fld id="{0D205312-8693-4F13-A968-2470EBA95EF4}" type="slidenum">
              <a:rPr lang="en-US" smtClean="0"/>
              <a:t>9</a:t>
            </a:fld>
            <a:endParaRPr lang="en-US"/>
          </a:p>
        </p:txBody>
      </p:sp>
    </p:spTree>
    <p:extLst>
      <p:ext uri="{BB962C8B-B14F-4D97-AF65-F5344CB8AC3E}">
        <p14:creationId xmlns:p14="http://schemas.microsoft.com/office/powerpoint/2010/main" val="412257875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Let’s say you have a topic that just defies these time limits, and you REALLY need to introduce it yourself, but not in class, and not over ZOOM.  When it comes to video for online…</a:t>
            </a:r>
          </a:p>
          <a:p>
            <a:endParaRPr lang="en-US" baseline="0" dirty="0" smtClean="0"/>
          </a:p>
          <a:p>
            <a:r>
              <a:rPr lang="en-US" baseline="0" dirty="0" smtClean="0"/>
              <a:t>The brevity rule does not change!  Solutions:</a:t>
            </a:r>
          </a:p>
          <a:p>
            <a:endParaRPr lang="en-US" baseline="0" dirty="0" smtClean="0"/>
          </a:p>
          <a:p>
            <a:pPr marL="285750" indent="-285750">
              <a:buClr>
                <a:schemeClr val="tx2"/>
              </a:buClr>
              <a:buFont typeface="Wingdings" panose="05000000000000000000" pitchFamily="2" charset="2"/>
              <a:buChar char="v"/>
            </a:pPr>
            <a:r>
              <a:rPr lang="en-US" sz="1200" dirty="0" smtClean="0"/>
              <a:t>More is Better than Longer – if you are in a bind, and have a full mini-lecture, or series of them as well as needing an overview, then do multiple videos and </a:t>
            </a:r>
          </a:p>
          <a:p>
            <a:pPr marL="285750" indent="-285750">
              <a:buClr>
                <a:schemeClr val="tx2"/>
              </a:buClr>
              <a:buFont typeface="Wingdings" panose="05000000000000000000" pitchFamily="2" charset="2"/>
              <a:buChar char="v"/>
            </a:pPr>
            <a:r>
              <a:rPr lang="en-US" sz="1200" dirty="0" smtClean="0"/>
              <a:t>be</a:t>
            </a:r>
            <a:r>
              <a:rPr lang="en-US" sz="1200" baseline="0" dirty="0" smtClean="0"/>
              <a:t> sure to title them with date/week and number at the start.  Let the students know in what order to watch them.</a:t>
            </a:r>
            <a:endParaRPr lang="en-US" sz="1200" dirty="0" smtClean="0"/>
          </a:p>
          <a:p>
            <a:endParaRPr lang="en-US" b="1" baseline="0" dirty="0" smtClean="0"/>
          </a:p>
          <a:p>
            <a:r>
              <a:rPr lang="en-US" b="1" baseline="0" dirty="0" smtClean="0"/>
              <a:t>Questions: breaking out larger topics?</a:t>
            </a:r>
            <a:endParaRPr lang="en-US" baseline="0" dirty="0" smtClean="0"/>
          </a:p>
          <a:p>
            <a:endParaRPr lang="en-US" baseline="0" dirty="0" smtClean="0"/>
          </a:p>
        </p:txBody>
      </p:sp>
      <p:sp>
        <p:nvSpPr>
          <p:cNvPr id="4" name="Slide Number Placeholder 3"/>
          <p:cNvSpPr>
            <a:spLocks noGrp="1"/>
          </p:cNvSpPr>
          <p:nvPr>
            <p:ph type="sldNum" sz="quarter" idx="10"/>
          </p:nvPr>
        </p:nvSpPr>
        <p:spPr/>
        <p:txBody>
          <a:bodyPr/>
          <a:lstStyle/>
          <a:p>
            <a:fld id="{0D205312-8693-4F13-A968-2470EBA95EF4}" type="slidenum">
              <a:rPr lang="en-US" smtClean="0"/>
              <a:t>10</a:t>
            </a:fld>
            <a:endParaRPr lang="en-US"/>
          </a:p>
        </p:txBody>
      </p:sp>
    </p:spTree>
    <p:extLst>
      <p:ext uri="{BB962C8B-B14F-4D97-AF65-F5344CB8AC3E}">
        <p14:creationId xmlns:p14="http://schemas.microsoft.com/office/powerpoint/2010/main" val="301807617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For the sake of your viewers and good video principles</a:t>
            </a:r>
          </a:p>
          <a:p>
            <a:endParaRPr lang="en-US" sz="1200" baseline="0" dirty="0" smtClean="0"/>
          </a:p>
          <a:p>
            <a:pPr marL="285750" indent="-285750">
              <a:buClr>
                <a:schemeClr val="tx2"/>
              </a:buClr>
              <a:buFont typeface="Wingdings" panose="05000000000000000000" pitchFamily="2" charset="2"/>
              <a:buChar char="v"/>
            </a:pPr>
            <a:r>
              <a:rPr lang="en-US" sz="1200" dirty="0" smtClean="0"/>
              <a:t>Camera No-Nos –</a:t>
            </a:r>
          </a:p>
          <a:p>
            <a:pPr marL="742950" lvl="1" indent="-285750">
              <a:buClr>
                <a:schemeClr val="tx2"/>
              </a:buClr>
              <a:buFont typeface="Wingdings" panose="05000000000000000000" pitchFamily="2" charset="2"/>
              <a:buChar char="v"/>
            </a:pPr>
            <a:r>
              <a:rPr lang="en-US" sz="1200" dirty="0" smtClean="0"/>
              <a:t>Red bleeds</a:t>
            </a:r>
          </a:p>
          <a:p>
            <a:pPr marL="742950" lvl="1" indent="-285750">
              <a:buClr>
                <a:schemeClr val="tx2"/>
              </a:buClr>
              <a:buFont typeface="Wingdings" panose="05000000000000000000" pitchFamily="2" charset="2"/>
              <a:buChar char="v"/>
            </a:pPr>
            <a:r>
              <a:rPr lang="en-US" sz="1200" dirty="0" smtClean="0"/>
              <a:t>White blanches</a:t>
            </a:r>
          </a:p>
          <a:p>
            <a:pPr marL="742950" lvl="1" indent="-285750">
              <a:buClr>
                <a:schemeClr val="tx2"/>
              </a:buClr>
              <a:buFont typeface="Wingdings" panose="05000000000000000000" pitchFamily="2" charset="2"/>
              <a:buChar char="v"/>
            </a:pPr>
            <a:r>
              <a:rPr lang="en-US" sz="1200" dirty="0" smtClean="0"/>
              <a:t>Patterns</a:t>
            </a:r>
            <a:r>
              <a:rPr lang="en-US" sz="1200" baseline="0" dirty="0" smtClean="0"/>
              <a:t> Pixelate or Swim</a:t>
            </a:r>
          </a:p>
          <a:p>
            <a:pPr marL="742950" lvl="1" indent="-285750">
              <a:buClr>
                <a:schemeClr val="tx2"/>
              </a:buClr>
              <a:buFont typeface="Wingdings" panose="05000000000000000000" pitchFamily="2" charset="2"/>
              <a:buChar char="v"/>
            </a:pPr>
            <a:r>
              <a:rPr lang="en-US" sz="1200" baseline="0" dirty="0" smtClean="0"/>
              <a:t>Tank Tops and Long Hair </a:t>
            </a:r>
          </a:p>
          <a:p>
            <a:pPr marL="742950" lvl="1" indent="-285750">
              <a:buClr>
                <a:schemeClr val="tx2"/>
              </a:buClr>
              <a:buFont typeface="Wingdings" panose="05000000000000000000" pitchFamily="2" charset="2"/>
              <a:buChar char="v"/>
            </a:pPr>
            <a:r>
              <a:rPr lang="en-US" sz="1200" baseline="0" dirty="0" smtClean="0"/>
              <a:t>Not Above or Below – try to set it up so that it is around forehead level</a:t>
            </a:r>
            <a:endParaRPr lang="en-US" sz="1200" dirty="0" smtClean="0"/>
          </a:p>
          <a:p>
            <a:pPr marL="285750" indent="-285750">
              <a:buClr>
                <a:schemeClr val="tx2"/>
              </a:buClr>
              <a:buFont typeface="Wingdings" panose="05000000000000000000" pitchFamily="2" charset="2"/>
              <a:buChar char="v"/>
            </a:pPr>
            <a:r>
              <a:rPr lang="en-US" sz="1200" dirty="0" smtClean="0"/>
              <a:t>Beware of Background Distractors – Frame yourself intentionally</a:t>
            </a:r>
          </a:p>
          <a:p>
            <a:pPr marL="285750" indent="-285750">
              <a:buClr>
                <a:schemeClr val="tx2"/>
              </a:buClr>
              <a:buFont typeface="Wingdings" panose="05000000000000000000" pitchFamily="2" charset="2"/>
              <a:buChar char="v"/>
            </a:pPr>
            <a:r>
              <a:rPr lang="en-US" sz="1200" dirty="0" smtClean="0"/>
              <a:t>Diffuse Multi-Directional Light</a:t>
            </a:r>
            <a:r>
              <a:rPr lang="en-US" sz="1200" baseline="0" dirty="0" smtClean="0"/>
              <a:t> is best</a:t>
            </a:r>
            <a:endParaRPr lang="en-US" sz="1200" dirty="0" smtClean="0"/>
          </a:p>
          <a:p>
            <a:pPr marL="285750" indent="-285750">
              <a:buClr>
                <a:schemeClr val="tx2"/>
              </a:buClr>
              <a:buFont typeface="Wingdings" panose="05000000000000000000" pitchFamily="2" charset="2"/>
              <a:buChar char="v"/>
            </a:pPr>
            <a:r>
              <a:rPr lang="en-US" sz="1200" dirty="0" smtClean="0"/>
              <a:t>Interjecting graphics IN your video monologue</a:t>
            </a:r>
            <a:r>
              <a:rPr lang="en-US" sz="1200" baseline="0" dirty="0" smtClean="0"/>
              <a:t> can be helpful</a:t>
            </a:r>
            <a:endParaRPr lang="en-US" sz="1200" dirty="0" smtClean="0"/>
          </a:p>
          <a:p>
            <a:endParaRPr lang="en-US" sz="1200" dirty="0" smtClean="0"/>
          </a:p>
          <a:p>
            <a:r>
              <a:rPr lang="en-US" sz="1200" b="1" dirty="0" smtClean="0"/>
              <a:t>Offer:  If anyone</a:t>
            </a:r>
            <a:r>
              <a:rPr lang="en-US" sz="1200" b="1" baseline="0" dirty="0" smtClean="0"/>
              <a:t> wants a </a:t>
            </a:r>
            <a:r>
              <a:rPr lang="en-US" sz="1200" b="1" baseline="0" dirty="0" err="1" smtClean="0"/>
              <a:t>cartoonized</a:t>
            </a:r>
            <a:r>
              <a:rPr lang="en-US" sz="1200" b="1" baseline="0" dirty="0" smtClean="0"/>
              <a:t> image of themselves, please send me a headshot or two, and I will work on it.</a:t>
            </a:r>
            <a:endParaRPr lang="en-US" sz="1200" b="1" dirty="0" smtClean="0"/>
          </a:p>
          <a:p>
            <a:r>
              <a:rPr lang="en-US" sz="1200" b="1" dirty="0" smtClean="0"/>
              <a:t>Question:  Who needs to troubleshoot</a:t>
            </a:r>
            <a:r>
              <a:rPr lang="en-US" sz="1200" b="1" baseline="0" dirty="0" smtClean="0"/>
              <a:t> a video issue?  </a:t>
            </a:r>
            <a:endParaRPr lang="en-US" sz="1200" b="1" dirty="0" smtClean="0"/>
          </a:p>
        </p:txBody>
      </p:sp>
      <p:sp>
        <p:nvSpPr>
          <p:cNvPr id="4" name="Slide Number Placeholder 3"/>
          <p:cNvSpPr>
            <a:spLocks noGrp="1"/>
          </p:cNvSpPr>
          <p:nvPr>
            <p:ph type="sldNum" sz="quarter" idx="10"/>
          </p:nvPr>
        </p:nvSpPr>
        <p:spPr/>
        <p:txBody>
          <a:bodyPr/>
          <a:lstStyle/>
          <a:p>
            <a:fld id="{0D205312-8693-4F13-A968-2470EBA95EF4}" type="slidenum">
              <a:rPr lang="en-US" smtClean="0"/>
              <a:t>11</a:t>
            </a:fld>
            <a:endParaRPr lang="en-US"/>
          </a:p>
        </p:txBody>
      </p:sp>
    </p:spTree>
    <p:extLst>
      <p:ext uri="{BB962C8B-B14F-4D97-AF65-F5344CB8AC3E}">
        <p14:creationId xmlns:p14="http://schemas.microsoft.com/office/powerpoint/2010/main" val="423104867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Dump links in CHAT</a:t>
            </a:r>
          </a:p>
          <a:p>
            <a:endParaRPr lang="en-US" dirty="0" smtClean="0"/>
          </a:p>
          <a:p>
            <a:r>
              <a:rPr lang="en-US" dirty="0" smtClean="0"/>
              <a:t>Next Week:  Good Gradable Discussions</a:t>
            </a:r>
          </a:p>
          <a:p>
            <a:endParaRPr lang="en-US" dirty="0" smtClean="0"/>
          </a:p>
          <a:p>
            <a:endParaRPr lang="en-US" dirty="0" smtClean="0"/>
          </a:p>
          <a:p>
            <a:pPr defTabSz="942289">
              <a:defRPr/>
            </a:pPr>
            <a:r>
              <a:rPr lang="en-US" b="1" dirty="0" smtClean="0"/>
              <a:t>Final Feedback:</a:t>
            </a:r>
            <a:r>
              <a:rPr lang="en-US" b="1" baseline="0" dirty="0" smtClean="0"/>
              <a:t>  </a:t>
            </a:r>
            <a:r>
              <a:rPr lang="en-US" baseline="0" dirty="0" smtClean="0"/>
              <a:t>What Templates do you need?  Or do you?  What sort of assignments do you find it difficult to format for online use?</a:t>
            </a:r>
          </a:p>
          <a:p>
            <a:endParaRPr lang="en-US" dirty="0"/>
          </a:p>
        </p:txBody>
      </p:sp>
      <p:sp>
        <p:nvSpPr>
          <p:cNvPr id="4" name="Slide Number Placeholder 3"/>
          <p:cNvSpPr>
            <a:spLocks noGrp="1"/>
          </p:cNvSpPr>
          <p:nvPr>
            <p:ph type="sldNum" sz="quarter" idx="10"/>
          </p:nvPr>
        </p:nvSpPr>
        <p:spPr/>
        <p:txBody>
          <a:bodyPr/>
          <a:lstStyle/>
          <a:p>
            <a:fld id="{0D205312-8693-4F13-A968-2470EBA95EF4}" type="slidenum">
              <a:rPr lang="en-US" smtClean="0"/>
              <a:t>12</a:t>
            </a:fld>
            <a:endParaRPr lang="en-US"/>
          </a:p>
        </p:txBody>
      </p:sp>
    </p:spTree>
    <p:extLst>
      <p:ext uri="{BB962C8B-B14F-4D97-AF65-F5344CB8AC3E}">
        <p14:creationId xmlns:p14="http://schemas.microsoft.com/office/powerpoint/2010/main" val="13155292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299112" y="1122363"/>
            <a:ext cx="5368887" cy="2387600"/>
          </a:xfrm>
        </p:spPr>
        <p:txBody>
          <a:bodyPr anchor="b"/>
          <a:lstStyle>
            <a:lvl1pPr algn="ctr">
              <a:defRPr sz="6000">
                <a:latin typeface="Arial" panose="020B0604020202020204" pitchFamily="34" charset="0"/>
                <a:cs typeface="Arial" panose="020B0604020202020204" pitchFamily="34" charset="0"/>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6172200" y="3602038"/>
            <a:ext cx="4495800" cy="1655762"/>
          </a:xfrm>
        </p:spPr>
        <p:txBody>
          <a:bodyPr/>
          <a:lstStyle>
            <a:lvl1pPr marL="0" indent="0" algn="ctr">
              <a:buNone/>
              <a:defRPr sz="240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smtClean="0"/>
              <a:t>Click to edit Master subtitle style</a:t>
            </a:r>
            <a:endParaRPr lang="en-US" dirty="0"/>
          </a:p>
        </p:txBody>
      </p:sp>
      <p:sp>
        <p:nvSpPr>
          <p:cNvPr id="4" name="Date Placeholder 3"/>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A0C1C804-97D1-4557-A9FD-662D7F9803B5}" type="datetimeFigureOut">
              <a:rPr lang="en-US" smtClean="0"/>
              <a:pPr/>
              <a:t>7/20/2020</a:t>
            </a:fld>
            <a:endParaRPr lang="en-US"/>
          </a:p>
        </p:txBody>
      </p:sp>
      <p:sp>
        <p:nvSpPr>
          <p:cNvPr id="5" name="Footer Placeholder 4"/>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dirty="0"/>
          </a:p>
        </p:txBody>
      </p:sp>
      <p:sp>
        <p:nvSpPr>
          <p:cNvPr id="6" name="Slide Number Placeholder 5"/>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F2CB92E2-D05C-4527-B47D-33CBA97C8EE4}" type="slidenum">
              <a:rPr lang="en-US" smtClean="0"/>
              <a:pPr/>
              <a:t>‹#›</a:t>
            </a:fld>
            <a:endParaRPr lang="en-US"/>
          </a:p>
        </p:txBody>
      </p:sp>
      <p:pic>
        <p:nvPicPr>
          <p:cNvPr id="7" name="Picture 6"/>
          <p:cNvPicPr>
            <a:picLocks noChangeAspect="1"/>
          </p:cNvPicPr>
          <p:nvPr userDrawn="1"/>
        </p:nvPicPr>
        <p:blipFill rotWithShape="1">
          <a:blip r:embed="rId2">
            <a:extLst>
              <a:ext uri="{28A0092B-C50C-407E-A947-70E740481C1C}">
                <a14:useLocalDpi xmlns:a14="http://schemas.microsoft.com/office/drawing/2010/main" val="0"/>
              </a:ext>
            </a:extLst>
          </a:blip>
          <a:srcRect l="22819" t="786" r="19363" b="5265"/>
          <a:stretch/>
        </p:blipFill>
        <p:spPr>
          <a:xfrm>
            <a:off x="612648" y="1122363"/>
            <a:ext cx="5815584" cy="4480560"/>
          </a:xfrm>
          <a:prstGeom prst="rect">
            <a:avLst/>
          </a:prstGeom>
        </p:spPr>
      </p:pic>
      <p:sp>
        <p:nvSpPr>
          <p:cNvPr id="8" name="Rectangle 7"/>
          <p:cNvSpPr/>
          <p:nvPr userDrawn="1"/>
        </p:nvSpPr>
        <p:spPr>
          <a:xfrm>
            <a:off x="0" y="0"/>
            <a:ext cx="12192000" cy="6858000"/>
          </a:xfrm>
          <a:prstGeom prst="rect">
            <a:avLst/>
          </a:prstGeom>
          <a:no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35985309"/>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CB92E2-D05C-4527-B47D-33CBA97C8EE4}" type="slidenum">
              <a:rPr lang="en-US" smtClean="0"/>
              <a:t>‹#›</a:t>
            </a:fld>
            <a:endParaRPr lang="en-US"/>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8200" y="6176963"/>
            <a:ext cx="901587" cy="634921"/>
          </a:xfrm>
          <a:prstGeom prst="rect">
            <a:avLst/>
          </a:prstGeom>
        </p:spPr>
      </p:pic>
      <p:sp>
        <p:nvSpPr>
          <p:cNvPr id="8" name="TextBox 7"/>
          <p:cNvSpPr txBox="1"/>
          <p:nvPr userDrawn="1"/>
        </p:nvSpPr>
        <p:spPr>
          <a:xfrm>
            <a:off x="1663926" y="6308079"/>
            <a:ext cx="2002654" cy="461665"/>
          </a:xfrm>
          <a:prstGeom prst="rect">
            <a:avLst/>
          </a:prstGeom>
          <a:noFill/>
        </p:spPr>
        <p:txBody>
          <a:bodyPr wrap="square" rtlCol="0">
            <a:spAutoFit/>
          </a:bodyPr>
          <a:lstStyle/>
          <a:p>
            <a:r>
              <a:rPr lang="en-US" sz="1200" b="0" dirty="0" smtClean="0">
                <a:latin typeface="Arial" panose="020B0604020202020204" pitchFamily="34" charset="0"/>
                <a:cs typeface="Arial" panose="020B0604020202020204" pitchFamily="34" charset="0"/>
              </a:rPr>
              <a:t>Pepper and Pear Instructional Design, LLC</a:t>
            </a:r>
            <a:endParaRPr lang="en-US" sz="1200" b="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408185088"/>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CB92E2-D05C-4527-B47D-33CBA97C8EE4}" type="slidenum">
              <a:rPr lang="en-US" smtClean="0"/>
              <a:t>‹#›</a:t>
            </a:fld>
            <a:endParaRPr lang="en-US"/>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8200" y="6176963"/>
            <a:ext cx="901587" cy="634921"/>
          </a:xfrm>
          <a:prstGeom prst="rect">
            <a:avLst/>
          </a:prstGeom>
        </p:spPr>
      </p:pic>
      <p:sp>
        <p:nvSpPr>
          <p:cNvPr id="4" name="TextBox 3"/>
          <p:cNvSpPr txBox="1"/>
          <p:nvPr userDrawn="1"/>
        </p:nvSpPr>
        <p:spPr>
          <a:xfrm>
            <a:off x="1663926" y="6308079"/>
            <a:ext cx="2002654" cy="461665"/>
          </a:xfrm>
          <a:prstGeom prst="rect">
            <a:avLst/>
          </a:prstGeom>
          <a:noFill/>
        </p:spPr>
        <p:txBody>
          <a:bodyPr wrap="square" rtlCol="0">
            <a:spAutoFit/>
          </a:bodyPr>
          <a:lstStyle/>
          <a:p>
            <a:r>
              <a:rPr lang="en-US" sz="1200" dirty="0" smtClean="0">
                <a:latin typeface="Arial" panose="020B0604020202020204" pitchFamily="34" charset="0"/>
                <a:cs typeface="Arial" panose="020B0604020202020204" pitchFamily="34" charset="0"/>
              </a:rPr>
              <a:t>Pepper and Pear Instructional Design, LLC</a:t>
            </a:r>
            <a:endParaRPr lang="en-US" sz="1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197988612"/>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2CB92E2-D05C-4527-B47D-33CBA97C8EE4}" type="slidenum">
              <a:rPr lang="en-US" smtClean="0"/>
              <a:t>‹#›</a:t>
            </a:fld>
            <a:endParaRPr lang="en-US"/>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8200" y="6176963"/>
            <a:ext cx="901587" cy="634921"/>
          </a:xfrm>
          <a:prstGeom prst="rect">
            <a:avLst/>
          </a:prstGeom>
        </p:spPr>
      </p:pic>
      <p:sp>
        <p:nvSpPr>
          <p:cNvPr id="10" name="TextBox 9"/>
          <p:cNvSpPr txBox="1"/>
          <p:nvPr userDrawn="1"/>
        </p:nvSpPr>
        <p:spPr>
          <a:xfrm>
            <a:off x="1663926" y="6308079"/>
            <a:ext cx="2002654" cy="461665"/>
          </a:xfrm>
          <a:prstGeom prst="rect">
            <a:avLst/>
          </a:prstGeom>
          <a:noFill/>
        </p:spPr>
        <p:txBody>
          <a:bodyPr wrap="square" rtlCol="0">
            <a:spAutoFit/>
          </a:bodyPr>
          <a:lstStyle/>
          <a:p>
            <a:r>
              <a:rPr lang="en-US" sz="1200" dirty="0" smtClean="0">
                <a:latin typeface="Arial" panose="020B0604020202020204" pitchFamily="34" charset="0"/>
                <a:cs typeface="Arial" panose="020B0604020202020204" pitchFamily="34" charset="0"/>
              </a:rPr>
              <a:t>Pepper and Pear Instructional Design, LLC</a:t>
            </a:r>
            <a:endParaRPr lang="en-US" sz="1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69277070"/>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2CB92E2-D05C-4527-B47D-33CBA97C8EE4}" type="slidenum">
              <a:rPr lang="en-US" smtClean="0"/>
              <a:t>‹#›</a:t>
            </a:fld>
            <a:endParaRPr lang="en-US"/>
          </a:p>
        </p:txBody>
      </p:sp>
      <p:pic>
        <p:nvPicPr>
          <p:cNvPr id="11" name="Picture 1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8200" y="6176963"/>
            <a:ext cx="901587" cy="634921"/>
          </a:xfrm>
          <a:prstGeom prst="rect">
            <a:avLst/>
          </a:prstGeom>
        </p:spPr>
      </p:pic>
      <p:sp>
        <p:nvSpPr>
          <p:cNvPr id="12" name="TextBox 11"/>
          <p:cNvSpPr txBox="1"/>
          <p:nvPr userDrawn="1"/>
        </p:nvSpPr>
        <p:spPr>
          <a:xfrm>
            <a:off x="1663926" y="6308079"/>
            <a:ext cx="2002654" cy="461665"/>
          </a:xfrm>
          <a:prstGeom prst="rect">
            <a:avLst/>
          </a:prstGeom>
          <a:noFill/>
        </p:spPr>
        <p:txBody>
          <a:bodyPr wrap="square" rtlCol="0">
            <a:spAutoFit/>
          </a:bodyPr>
          <a:lstStyle/>
          <a:p>
            <a:r>
              <a:rPr lang="en-US" sz="1200" dirty="0" smtClean="0">
                <a:latin typeface="Arial" panose="020B0604020202020204" pitchFamily="34" charset="0"/>
                <a:cs typeface="Arial" panose="020B0604020202020204" pitchFamily="34" charset="0"/>
              </a:rPr>
              <a:t>Pepper and Pear Instructional Design, LLC</a:t>
            </a:r>
            <a:endParaRPr lang="en-US" sz="1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43660792"/>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2CB92E2-D05C-4527-B47D-33CBA97C8EE4}" type="slidenum">
              <a:rPr lang="en-US" smtClean="0"/>
              <a:t>‹#›</a:t>
            </a:fld>
            <a:endParaRPr lang="en-US"/>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8200" y="6176963"/>
            <a:ext cx="901587" cy="634921"/>
          </a:xfrm>
          <a:prstGeom prst="rect">
            <a:avLst/>
          </a:prstGeom>
        </p:spPr>
      </p:pic>
      <p:sp>
        <p:nvSpPr>
          <p:cNvPr id="8" name="TextBox 7"/>
          <p:cNvSpPr txBox="1"/>
          <p:nvPr userDrawn="1"/>
        </p:nvSpPr>
        <p:spPr>
          <a:xfrm>
            <a:off x="1663926" y="6308079"/>
            <a:ext cx="2002654" cy="461665"/>
          </a:xfrm>
          <a:prstGeom prst="rect">
            <a:avLst/>
          </a:prstGeom>
          <a:noFill/>
        </p:spPr>
        <p:txBody>
          <a:bodyPr wrap="square" rtlCol="0">
            <a:spAutoFit/>
          </a:bodyPr>
          <a:lstStyle/>
          <a:p>
            <a:r>
              <a:rPr lang="en-US" sz="1200" dirty="0" smtClean="0">
                <a:latin typeface="Arial" panose="020B0604020202020204" pitchFamily="34" charset="0"/>
                <a:cs typeface="Arial" panose="020B0604020202020204" pitchFamily="34" charset="0"/>
              </a:rPr>
              <a:t>Pepper and Pear Instructional Design, LLC</a:t>
            </a:r>
            <a:endParaRPr lang="en-US" sz="1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257378959"/>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2CB92E2-D05C-4527-B47D-33CBA97C8EE4}" type="slidenum">
              <a:rPr lang="en-US" smtClean="0"/>
              <a:t>‹#›</a:t>
            </a:fld>
            <a:endParaRPr lang="en-US"/>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8200" y="6176963"/>
            <a:ext cx="901587" cy="634921"/>
          </a:xfrm>
          <a:prstGeom prst="rect">
            <a:avLst/>
          </a:prstGeom>
        </p:spPr>
      </p:pic>
      <p:sp>
        <p:nvSpPr>
          <p:cNvPr id="7" name="TextBox 6"/>
          <p:cNvSpPr txBox="1"/>
          <p:nvPr userDrawn="1"/>
        </p:nvSpPr>
        <p:spPr>
          <a:xfrm>
            <a:off x="1663926" y="6308079"/>
            <a:ext cx="2002654" cy="461665"/>
          </a:xfrm>
          <a:prstGeom prst="rect">
            <a:avLst/>
          </a:prstGeom>
          <a:noFill/>
        </p:spPr>
        <p:txBody>
          <a:bodyPr wrap="square" rtlCol="0">
            <a:spAutoFit/>
          </a:bodyPr>
          <a:lstStyle/>
          <a:p>
            <a:r>
              <a:rPr lang="en-US" sz="1200" dirty="0" smtClean="0">
                <a:latin typeface="Arial" panose="020B0604020202020204" pitchFamily="34" charset="0"/>
                <a:cs typeface="Arial" panose="020B0604020202020204" pitchFamily="34" charset="0"/>
              </a:rPr>
              <a:t>Pepper and Pear Instructional Design, LLC</a:t>
            </a:r>
            <a:endParaRPr lang="en-US" sz="1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163304502"/>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2CB92E2-D05C-4527-B47D-33CBA97C8EE4}" type="slidenum">
              <a:rPr lang="en-US" smtClean="0"/>
              <a:t>‹#›</a:t>
            </a:fld>
            <a:endParaRPr lang="en-US"/>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8200" y="6176963"/>
            <a:ext cx="901587" cy="634921"/>
          </a:xfrm>
          <a:prstGeom prst="rect">
            <a:avLst/>
          </a:prstGeom>
        </p:spPr>
      </p:pic>
      <p:sp>
        <p:nvSpPr>
          <p:cNvPr id="10" name="TextBox 9"/>
          <p:cNvSpPr txBox="1"/>
          <p:nvPr userDrawn="1"/>
        </p:nvSpPr>
        <p:spPr>
          <a:xfrm>
            <a:off x="1663926" y="6308079"/>
            <a:ext cx="2002654" cy="461665"/>
          </a:xfrm>
          <a:prstGeom prst="rect">
            <a:avLst/>
          </a:prstGeom>
          <a:noFill/>
        </p:spPr>
        <p:txBody>
          <a:bodyPr wrap="square" rtlCol="0">
            <a:spAutoFit/>
          </a:bodyPr>
          <a:lstStyle/>
          <a:p>
            <a:r>
              <a:rPr lang="en-US" sz="1200" dirty="0" smtClean="0">
                <a:latin typeface="Arial" panose="020B0604020202020204" pitchFamily="34" charset="0"/>
                <a:cs typeface="Arial" panose="020B0604020202020204" pitchFamily="34" charset="0"/>
              </a:rPr>
              <a:t>Pepper and Pear Instructional Design, LLC</a:t>
            </a:r>
            <a:endParaRPr lang="en-US" sz="1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15454132"/>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2CB92E2-D05C-4527-B47D-33CBA97C8EE4}" type="slidenum">
              <a:rPr lang="en-US" smtClean="0"/>
              <a:t>‹#›</a:t>
            </a:fld>
            <a:endParaRPr lang="en-US"/>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8200" y="6176963"/>
            <a:ext cx="901587" cy="634921"/>
          </a:xfrm>
          <a:prstGeom prst="rect">
            <a:avLst/>
          </a:prstGeom>
        </p:spPr>
      </p:pic>
      <p:sp>
        <p:nvSpPr>
          <p:cNvPr id="10" name="TextBox 9"/>
          <p:cNvSpPr txBox="1"/>
          <p:nvPr userDrawn="1"/>
        </p:nvSpPr>
        <p:spPr>
          <a:xfrm>
            <a:off x="1663926" y="6308079"/>
            <a:ext cx="2002654" cy="461665"/>
          </a:xfrm>
          <a:prstGeom prst="rect">
            <a:avLst/>
          </a:prstGeom>
          <a:noFill/>
        </p:spPr>
        <p:txBody>
          <a:bodyPr wrap="square" rtlCol="0">
            <a:spAutoFit/>
          </a:bodyPr>
          <a:lstStyle/>
          <a:p>
            <a:r>
              <a:rPr lang="en-US" sz="1200" dirty="0" smtClean="0">
                <a:latin typeface="Arial" panose="020B0604020202020204" pitchFamily="34" charset="0"/>
                <a:cs typeface="Arial" panose="020B0604020202020204" pitchFamily="34" charset="0"/>
              </a:rPr>
              <a:t>Pepper and Pear Instructional Design, LLC</a:t>
            </a:r>
            <a:endParaRPr lang="en-US" sz="1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166043615"/>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CB92E2-D05C-4527-B47D-33CBA97C8EE4}" type="slidenum">
              <a:rPr lang="en-US" smtClean="0"/>
              <a:t>‹#›</a:t>
            </a:fld>
            <a:endParaRPr lang="en-US"/>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8200" y="6176963"/>
            <a:ext cx="901587" cy="634921"/>
          </a:xfrm>
          <a:prstGeom prst="rect">
            <a:avLst/>
          </a:prstGeom>
        </p:spPr>
      </p:pic>
      <p:sp>
        <p:nvSpPr>
          <p:cNvPr id="9" name="TextBox 8"/>
          <p:cNvSpPr txBox="1"/>
          <p:nvPr userDrawn="1"/>
        </p:nvSpPr>
        <p:spPr>
          <a:xfrm>
            <a:off x="1663926" y="6308079"/>
            <a:ext cx="2002654" cy="461665"/>
          </a:xfrm>
          <a:prstGeom prst="rect">
            <a:avLst/>
          </a:prstGeom>
          <a:noFill/>
        </p:spPr>
        <p:txBody>
          <a:bodyPr wrap="square" rtlCol="0">
            <a:spAutoFit/>
          </a:bodyPr>
          <a:lstStyle/>
          <a:p>
            <a:r>
              <a:rPr lang="en-US" sz="1200" dirty="0" smtClean="0">
                <a:latin typeface="Arial" panose="020B0604020202020204" pitchFamily="34" charset="0"/>
                <a:cs typeface="Arial" panose="020B0604020202020204" pitchFamily="34" charset="0"/>
              </a:rPr>
              <a:t>Pepper and Pear Instructional Design, LLC</a:t>
            </a:r>
            <a:endParaRPr lang="en-US" sz="1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77668829"/>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CB92E2-D05C-4527-B47D-33CBA97C8EE4}" type="slidenum">
              <a:rPr lang="en-US" smtClean="0"/>
              <a:t>‹#›</a:t>
            </a:fld>
            <a:endParaRPr lang="en-US"/>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8200" y="6176963"/>
            <a:ext cx="901587" cy="634921"/>
          </a:xfrm>
          <a:prstGeom prst="rect">
            <a:avLst/>
          </a:prstGeom>
        </p:spPr>
      </p:pic>
      <p:sp>
        <p:nvSpPr>
          <p:cNvPr id="9" name="TextBox 8"/>
          <p:cNvSpPr txBox="1"/>
          <p:nvPr userDrawn="1"/>
        </p:nvSpPr>
        <p:spPr>
          <a:xfrm>
            <a:off x="1663926" y="6308079"/>
            <a:ext cx="2002654" cy="461665"/>
          </a:xfrm>
          <a:prstGeom prst="rect">
            <a:avLst/>
          </a:prstGeom>
          <a:noFill/>
        </p:spPr>
        <p:txBody>
          <a:bodyPr wrap="square" rtlCol="0">
            <a:spAutoFit/>
          </a:bodyPr>
          <a:lstStyle/>
          <a:p>
            <a:r>
              <a:rPr lang="en-US" sz="1200" dirty="0" smtClean="0">
                <a:latin typeface="Arial" panose="020B0604020202020204" pitchFamily="34" charset="0"/>
                <a:cs typeface="Arial" panose="020B0604020202020204" pitchFamily="34" charset="0"/>
              </a:rPr>
              <a:t>Pepper and Pear Instructional Design, LLC</a:t>
            </a:r>
            <a:endParaRPr lang="en-US" sz="1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77866098"/>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E7002">
            <a:alpha val="5000"/>
          </a:srgb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Arial" panose="020B0604020202020204" pitchFamily="34" charset="0"/>
                <a:cs typeface="Arial" panose="020B0604020202020204" pitchFamily="34" charset="0"/>
              </a:defRPr>
            </a:lvl1pPr>
          </a:lstStyle>
          <a:p>
            <a:fld id="{A0C1C804-97D1-4557-A9FD-662D7F9803B5}" type="datetimeFigureOut">
              <a:rPr lang="en-US" smtClean="0"/>
              <a:pPr/>
              <a:t>7/20/2020</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Arial" panose="020B0604020202020204" pitchFamily="34" charset="0"/>
                <a:cs typeface="Arial" panose="020B0604020202020204" pitchFamily="34" charset="0"/>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Arial" panose="020B0604020202020204" pitchFamily="34" charset="0"/>
                <a:cs typeface="Arial" panose="020B0604020202020204" pitchFamily="34" charset="0"/>
              </a:defRPr>
            </a:lvl1pPr>
          </a:lstStyle>
          <a:p>
            <a:fld id="{F2CB92E2-D05C-4527-B47D-33CBA97C8EE4}" type="slidenum">
              <a:rPr lang="en-US" smtClean="0"/>
              <a:pPr/>
              <a:t>‹#›</a:t>
            </a:fld>
            <a:endParaRPr lang="en-US"/>
          </a:p>
        </p:txBody>
      </p:sp>
      <p:sp>
        <p:nvSpPr>
          <p:cNvPr id="7" name="Rectangle 6"/>
          <p:cNvSpPr/>
          <p:nvPr userDrawn="1"/>
        </p:nvSpPr>
        <p:spPr>
          <a:xfrm>
            <a:off x="0" y="0"/>
            <a:ext cx="12192000" cy="6858000"/>
          </a:xfrm>
          <a:prstGeom prst="rect">
            <a:avLst/>
          </a:prstGeom>
          <a:no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5850438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jp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8" Type="http://schemas.openxmlformats.org/officeDocument/2006/relationships/image" Target="../media/image18.jpeg"/><Relationship Id="rId3" Type="http://schemas.openxmlformats.org/officeDocument/2006/relationships/image" Target="../media/image13.jpg"/><Relationship Id="rId7" Type="http://schemas.openxmlformats.org/officeDocument/2006/relationships/image" Target="../media/image17.jpeg"/><Relationship Id="rId12" Type="http://schemas.openxmlformats.org/officeDocument/2006/relationships/image" Target="../media/image3.jpg"/><Relationship Id="rId2" Type="http://schemas.openxmlformats.org/officeDocument/2006/relationships/notesSlide" Target="../notesSlides/notesSlide11.xml"/><Relationship Id="rId1" Type="http://schemas.openxmlformats.org/officeDocument/2006/relationships/slideLayout" Target="../slideLayouts/slideLayout8.xml"/><Relationship Id="rId6" Type="http://schemas.openxmlformats.org/officeDocument/2006/relationships/image" Target="../media/image16.jpeg"/><Relationship Id="rId11" Type="http://schemas.openxmlformats.org/officeDocument/2006/relationships/image" Target="../media/image21.jpeg"/><Relationship Id="rId5" Type="http://schemas.openxmlformats.org/officeDocument/2006/relationships/image" Target="../media/image15.jpeg"/><Relationship Id="rId10" Type="http://schemas.openxmlformats.org/officeDocument/2006/relationships/image" Target="../media/image20.jpeg"/><Relationship Id="rId4" Type="http://schemas.openxmlformats.org/officeDocument/2006/relationships/image" Target="../media/image14.jpeg"/><Relationship Id="rId9" Type="http://schemas.openxmlformats.org/officeDocument/2006/relationships/image" Target="../media/image19.jpeg"/></Relationships>
</file>

<file path=ppt/slides/_rels/slide12.xml.rels><?xml version="1.0" encoding="UTF-8" standalone="yes"?>
<Relationships xmlns="http://schemas.openxmlformats.org/package/2006/relationships"><Relationship Id="rId8" Type="http://schemas.openxmlformats.org/officeDocument/2006/relationships/hyperlink" Target="https://www.audacityteam.org/download/" TargetMode="External"/><Relationship Id="rId3" Type="http://schemas.openxmlformats.org/officeDocument/2006/relationships/image" Target="../media/image1.png"/><Relationship Id="rId7" Type="http://schemas.openxmlformats.org/officeDocument/2006/relationships/hyperlink" Target="https://recorder.freebusinessapps.net/" TargetMode="External"/><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hyperlink" Target="mailto:boyelynn@comcast.net" TargetMode="External"/><Relationship Id="rId11" Type="http://schemas.openxmlformats.org/officeDocument/2006/relationships/hyperlink" Target="https://pixabay.com/" TargetMode="External"/><Relationship Id="rId5" Type="http://schemas.openxmlformats.org/officeDocument/2006/relationships/hyperlink" Target="mailto:sboye-lynn@sandiaprep.org" TargetMode="External"/><Relationship Id="rId10" Type="http://schemas.openxmlformats.org/officeDocument/2006/relationships/hyperlink" Target="http://www.flubaroo.com/try-flubaroo-now" TargetMode="External"/><Relationship Id="rId4" Type="http://schemas.openxmlformats.org/officeDocument/2006/relationships/image" Target="../media/image3.jpg"/><Relationship Id="rId9" Type="http://schemas.openxmlformats.org/officeDocument/2006/relationships/hyperlink" Target="https://www.peardeck.com/help-video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122844" y="1122363"/>
            <a:ext cx="5545156" cy="2387600"/>
          </a:xfrm>
        </p:spPr>
        <p:txBody>
          <a:bodyPr anchor="t">
            <a:normAutofit/>
          </a:bodyPr>
          <a:lstStyle/>
          <a:p>
            <a:pPr algn="l"/>
            <a:r>
              <a:rPr lang="en-US" sz="4800" dirty="0" smtClean="0"/>
              <a:t>Pepper and Pear Instructional Design</a:t>
            </a:r>
            <a:endParaRPr lang="en-US" sz="4800" dirty="0"/>
          </a:p>
        </p:txBody>
      </p:sp>
      <p:sp>
        <p:nvSpPr>
          <p:cNvPr id="3" name="Subtitle 2"/>
          <p:cNvSpPr>
            <a:spLocks noGrp="1"/>
          </p:cNvSpPr>
          <p:nvPr>
            <p:ph type="subTitle" idx="1"/>
          </p:nvPr>
        </p:nvSpPr>
        <p:spPr>
          <a:xfrm>
            <a:off x="6428232" y="3048607"/>
            <a:ext cx="5010733" cy="2820200"/>
          </a:xfrm>
        </p:spPr>
        <p:txBody>
          <a:bodyPr>
            <a:normAutofit/>
          </a:bodyPr>
          <a:lstStyle/>
          <a:p>
            <a:pPr algn="l"/>
            <a:r>
              <a:rPr lang="en-US" sz="4400" dirty="0" smtClean="0">
                <a:solidFill>
                  <a:schemeClr val="tx2"/>
                </a:solidFill>
              </a:rPr>
              <a:t>Using Zoom &amp; Video Well</a:t>
            </a:r>
            <a:endParaRPr lang="en-US" sz="4400" dirty="0">
              <a:solidFill>
                <a:schemeClr val="tx2"/>
              </a:solidFill>
            </a:endParaRPr>
          </a:p>
          <a:p>
            <a:pPr algn="l"/>
            <a:endParaRPr lang="en-US" sz="1800" dirty="0" smtClean="0"/>
          </a:p>
          <a:p>
            <a:pPr algn="l"/>
            <a:endParaRPr lang="en-US" sz="1800" dirty="0" smtClean="0"/>
          </a:p>
          <a:p>
            <a:pPr algn="l"/>
            <a:endParaRPr lang="en-US" sz="800" dirty="0"/>
          </a:p>
          <a:p>
            <a:pPr algn="l"/>
            <a:r>
              <a:rPr lang="en-US" sz="1800" b="1" dirty="0" smtClean="0">
                <a:solidFill>
                  <a:schemeClr val="tx2"/>
                </a:solidFill>
              </a:rPr>
              <a:t>with Susan Boye-Lynn</a:t>
            </a:r>
            <a:endParaRPr lang="en-US" sz="1800" b="1" dirty="0">
              <a:solidFill>
                <a:schemeClr val="tx2"/>
              </a:solidFill>
            </a:endParaRPr>
          </a:p>
        </p:txBody>
      </p:sp>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l="22819" t="786" r="19363" b="5265"/>
          <a:stretch/>
        </p:blipFill>
        <p:spPr>
          <a:xfrm>
            <a:off x="612648" y="1122363"/>
            <a:ext cx="5815584" cy="4480560"/>
          </a:xfrm>
          <a:prstGeom prst="rect">
            <a:avLst/>
          </a:prstGeom>
        </p:spPr>
      </p:pic>
      <p:sp>
        <p:nvSpPr>
          <p:cNvPr id="5" name="TextBox 4"/>
          <p:cNvSpPr txBox="1"/>
          <p:nvPr/>
        </p:nvSpPr>
        <p:spPr>
          <a:xfrm>
            <a:off x="750218" y="5602923"/>
            <a:ext cx="8939882" cy="1200329"/>
          </a:xfrm>
          <a:prstGeom prst="rect">
            <a:avLst/>
          </a:prstGeom>
          <a:noFill/>
        </p:spPr>
        <p:txBody>
          <a:bodyPr wrap="square" rtlCol="0">
            <a:spAutoFit/>
          </a:bodyPr>
          <a:lstStyle/>
          <a:p>
            <a:r>
              <a:rPr lang="en-US" b="1" dirty="0" smtClean="0">
                <a:latin typeface="Arial" panose="020B0604020202020204" pitchFamily="34" charset="0"/>
                <a:cs typeface="Arial" panose="020B0604020202020204" pitchFamily="34" charset="0"/>
              </a:rPr>
              <a:t>Session Notes:</a:t>
            </a:r>
          </a:p>
          <a:p>
            <a:r>
              <a:rPr lang="en-US" dirty="0" smtClean="0">
                <a:latin typeface="Arial" panose="020B0604020202020204" pitchFamily="34" charset="0"/>
                <a:cs typeface="Arial" panose="020B0604020202020204" pitchFamily="34" charset="0"/>
              </a:rPr>
              <a:t>Please keep your mic muted when not speaking</a:t>
            </a:r>
          </a:p>
          <a:p>
            <a:r>
              <a:rPr lang="en-US" dirty="0" smtClean="0">
                <a:latin typeface="Arial" panose="020B0604020202020204" pitchFamily="34" charset="0"/>
                <a:cs typeface="Arial" panose="020B0604020202020204" pitchFamily="34" charset="0"/>
              </a:rPr>
              <a:t>Please open the Participant and Chat windows – use the to raise a question </a:t>
            </a:r>
          </a:p>
          <a:p>
            <a:r>
              <a:rPr lang="en-US" dirty="0" smtClean="0">
                <a:latin typeface="Arial" panose="020B0604020202020204" pitchFamily="34" charset="0"/>
                <a:cs typeface="Arial" panose="020B0604020202020204" pitchFamily="34" charset="0"/>
              </a:rPr>
              <a:t>Be aware that this session is being recorded  </a:t>
            </a:r>
            <a:endParaRPr lang="en-US" dirty="0">
              <a:latin typeface="Arial" panose="020B0604020202020204" pitchFamily="34" charset="0"/>
              <a:cs typeface="Arial" panose="020B0604020202020204" pitchFamily="34" charset="0"/>
            </a:endParaRPr>
          </a:p>
        </p:txBody>
      </p:sp>
      <p:pic>
        <p:nvPicPr>
          <p:cNvPr id="6" name="Picture 5"/>
          <p:cNvPicPr>
            <a:picLocks noChangeAspect="1"/>
          </p:cNvPicPr>
          <p:nvPr/>
        </p:nvPicPr>
        <p:blipFill rotWithShape="1">
          <a:blip r:embed="rId4">
            <a:extLst>
              <a:ext uri="{28A0092B-C50C-407E-A947-70E740481C1C}">
                <a14:useLocalDpi xmlns:a14="http://schemas.microsoft.com/office/drawing/2010/main" val="0"/>
              </a:ext>
            </a:extLst>
          </a:blip>
          <a:srcRect l="12589" t="6642" r="7471"/>
          <a:stretch/>
        </p:blipFill>
        <p:spPr>
          <a:xfrm>
            <a:off x="9355823" y="3786001"/>
            <a:ext cx="2083142" cy="1836736"/>
          </a:xfrm>
          <a:prstGeom prst="rect">
            <a:avLst/>
          </a:prstGeom>
        </p:spPr>
      </p:pic>
      <p:sp>
        <p:nvSpPr>
          <p:cNvPr id="7" name="Rectangle 6"/>
          <p:cNvSpPr/>
          <p:nvPr/>
        </p:nvSpPr>
        <p:spPr>
          <a:xfrm>
            <a:off x="0" y="0"/>
            <a:ext cx="12192000" cy="6858000"/>
          </a:xfrm>
          <a:prstGeom prst="rect">
            <a:avLst/>
          </a:prstGeom>
          <a:no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p:cNvPicPr>
            <a:picLocks noChangeAspect="1"/>
          </p:cNvPicPr>
          <p:nvPr/>
        </p:nvPicPr>
        <p:blipFill rotWithShape="1">
          <a:blip r:embed="rId5" cstate="print">
            <a:extLst>
              <a:ext uri="{28A0092B-C50C-407E-A947-70E740481C1C}">
                <a14:useLocalDpi xmlns:a14="http://schemas.microsoft.com/office/drawing/2010/main" val="0"/>
              </a:ext>
            </a:extLst>
          </a:blip>
          <a:srcRect l="29063" t="14259" r="28750" b="14444"/>
          <a:stretch/>
        </p:blipFill>
        <p:spPr>
          <a:xfrm>
            <a:off x="6611112" y="6235700"/>
            <a:ext cx="211083" cy="200659"/>
          </a:xfrm>
          <a:prstGeom prst="rect">
            <a:avLst/>
          </a:prstGeom>
        </p:spPr>
      </p:pic>
    </p:spTree>
    <p:extLst>
      <p:ext uri="{BB962C8B-B14F-4D97-AF65-F5344CB8AC3E}">
        <p14:creationId xmlns:p14="http://schemas.microsoft.com/office/powerpoint/2010/main" val="31928969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wipe(left)">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wipe(left)">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wipe(left)">
                                      <p:cBhvr>
                                        <p:cTn id="17" dur="500"/>
                                        <p:tgtEl>
                                          <p:spTgt spid="5">
                                            <p:txEl>
                                              <p:pRg st="2" end="2"/>
                                            </p:txEl>
                                          </p:spTgt>
                                        </p:tgtEl>
                                      </p:cBhvr>
                                    </p:animEffect>
                                  </p:childTnLst>
                                </p:cTn>
                              </p:par>
                              <p:par>
                                <p:cTn id="18" presetID="1" presetClass="entr" presetSubtype="0" fill="hold" nodeType="withEffect">
                                  <p:stCondLst>
                                    <p:cond delay="450"/>
                                  </p:stCondLst>
                                  <p:childTnLst>
                                    <p:set>
                                      <p:cBhvr>
                                        <p:cTn id="19" dur="1" fill="hold">
                                          <p:stCondLst>
                                            <p:cond delay="0"/>
                                          </p:stCondLst>
                                        </p:cTn>
                                        <p:tgtEl>
                                          <p:spTgt spid="8"/>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grpId="0" nodeType="clickEffect">
                                  <p:stCondLst>
                                    <p:cond delay="0"/>
                                  </p:stCondLst>
                                  <p:childTnLst>
                                    <p:set>
                                      <p:cBhvr>
                                        <p:cTn id="23" dur="1" fill="hold">
                                          <p:stCondLst>
                                            <p:cond delay="0"/>
                                          </p:stCondLst>
                                        </p:cTn>
                                        <p:tgtEl>
                                          <p:spTgt spid="5">
                                            <p:txEl>
                                              <p:pRg st="3" end="3"/>
                                            </p:txEl>
                                          </p:spTgt>
                                        </p:tgtEl>
                                        <p:attrNameLst>
                                          <p:attrName>style.visibility</p:attrName>
                                        </p:attrNameLst>
                                      </p:cBhvr>
                                      <p:to>
                                        <p:strVal val="visible"/>
                                      </p:to>
                                    </p:set>
                                    <p:animEffect transition="in" filter="wipe(left)">
                                      <p:cBhvr>
                                        <p:cTn id="24" dur="500"/>
                                        <p:tgtEl>
                                          <p:spTgt spid="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838200" y="2311691"/>
            <a:ext cx="2863850" cy="3108543"/>
          </a:xfrm>
          <a:prstGeom prst="rect">
            <a:avLst/>
          </a:prstGeom>
          <a:noFill/>
        </p:spPr>
        <p:txBody>
          <a:bodyPr wrap="square" rtlCol="0">
            <a:spAutoFit/>
          </a:bodyPr>
          <a:lstStyle/>
          <a:p>
            <a:pPr algn="r"/>
            <a:r>
              <a:rPr lang="en-US" sz="2800" dirty="0" smtClean="0">
                <a:latin typeface="Arial" panose="020B0604020202020204" pitchFamily="34" charset="0"/>
                <a:cs typeface="Arial" panose="020B0604020202020204" pitchFamily="34" charset="0"/>
              </a:rPr>
              <a:t>How do you like to welcome your students to each session?</a:t>
            </a:r>
          </a:p>
          <a:p>
            <a:pPr algn="r"/>
            <a:endParaRPr lang="en-US" sz="2800" dirty="0">
              <a:latin typeface="Arial" panose="020B0604020202020204" pitchFamily="34" charset="0"/>
              <a:cs typeface="Arial" panose="020B0604020202020204" pitchFamily="34" charset="0"/>
            </a:endParaRPr>
          </a:p>
          <a:p>
            <a:pPr algn="r"/>
            <a:r>
              <a:rPr lang="en-US" sz="2800" dirty="0" smtClean="0">
                <a:latin typeface="Arial" panose="020B0604020202020204" pitchFamily="34" charset="0"/>
                <a:cs typeface="Arial" panose="020B0604020202020204" pitchFamily="34" charset="0"/>
              </a:rPr>
              <a:t>Please write in the chat.</a:t>
            </a:r>
            <a:endParaRPr lang="en-US" sz="2800" dirty="0">
              <a:latin typeface="Arial" panose="020B0604020202020204" pitchFamily="34" charset="0"/>
              <a:cs typeface="Arial" panose="020B0604020202020204" pitchFamily="34" charset="0"/>
            </a:endParaRPr>
          </a:p>
        </p:txBody>
      </p:sp>
      <p:sp>
        <p:nvSpPr>
          <p:cNvPr id="8" name="Title 7"/>
          <p:cNvSpPr>
            <a:spLocks noGrp="1"/>
          </p:cNvSpPr>
          <p:nvPr>
            <p:ph type="title"/>
          </p:nvPr>
        </p:nvSpPr>
        <p:spPr>
          <a:xfrm>
            <a:off x="838200" y="365125"/>
            <a:ext cx="10668990" cy="1325563"/>
          </a:xfrm>
        </p:spPr>
        <p:txBody>
          <a:bodyPr>
            <a:normAutofit/>
          </a:bodyPr>
          <a:lstStyle/>
          <a:p>
            <a:r>
              <a:rPr lang="en-US" dirty="0" smtClean="0">
                <a:solidFill>
                  <a:schemeClr val="tx2"/>
                </a:solidFill>
              </a:rPr>
              <a:t>What is your best opening activity?</a:t>
            </a:r>
            <a:endParaRPr lang="en-US" dirty="0">
              <a:solidFill>
                <a:schemeClr val="tx2"/>
              </a:solidFill>
            </a:endParaRPr>
          </a:p>
        </p:txBody>
      </p:sp>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90752" y="1690688"/>
            <a:ext cx="6726877" cy="4484585"/>
          </a:xfrm>
          <a:prstGeom prst="rect">
            <a:avLst/>
          </a:prstGeom>
        </p:spPr>
      </p:pic>
    </p:spTree>
    <p:extLst>
      <p:ext uri="{BB962C8B-B14F-4D97-AF65-F5344CB8AC3E}">
        <p14:creationId xmlns:p14="http://schemas.microsoft.com/office/powerpoint/2010/main" val="26582286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chor="ctr">
            <a:normAutofit/>
          </a:bodyPr>
          <a:lstStyle/>
          <a:p>
            <a:r>
              <a:rPr lang="en-US" sz="3600" dirty="0" smtClean="0">
                <a:solidFill>
                  <a:schemeClr val="tx2"/>
                </a:solidFill>
              </a:rPr>
              <a:t>Using Zoom &amp; Video Well</a:t>
            </a:r>
            <a:endParaRPr lang="en-US" sz="3600" dirty="0">
              <a:solidFill>
                <a:schemeClr val="tx2"/>
              </a:solidFill>
            </a:endParaRPr>
          </a:p>
        </p:txBody>
      </p:sp>
      <p:sp>
        <p:nvSpPr>
          <p:cNvPr id="5" name="Content Placeholder 4"/>
          <p:cNvSpPr>
            <a:spLocks noGrp="1"/>
          </p:cNvSpPr>
          <p:nvPr>
            <p:ph idx="1"/>
          </p:nvPr>
        </p:nvSpPr>
        <p:spPr/>
        <p:txBody>
          <a:bodyPr/>
          <a:lstStyle/>
          <a:p>
            <a:pPr marL="0" indent="0">
              <a:buNone/>
            </a:pPr>
            <a:endParaRPr lang="en-US" dirty="0"/>
          </a:p>
        </p:txBody>
      </p:sp>
      <p:sp>
        <p:nvSpPr>
          <p:cNvPr id="6" name="Text Placeholder 5"/>
          <p:cNvSpPr>
            <a:spLocks noGrp="1"/>
          </p:cNvSpPr>
          <p:nvPr>
            <p:ph type="body" sz="half" idx="2"/>
          </p:nvPr>
        </p:nvSpPr>
        <p:spPr>
          <a:xfrm>
            <a:off x="839788" y="2057400"/>
            <a:ext cx="4205741" cy="3811588"/>
          </a:xfrm>
        </p:spPr>
        <p:txBody>
          <a:bodyPr>
            <a:normAutofit/>
          </a:bodyPr>
          <a:lstStyle/>
          <a:p>
            <a:pPr marL="285750" indent="-285750">
              <a:buClr>
                <a:schemeClr val="tx2"/>
              </a:buClr>
              <a:buFont typeface="Wingdings" panose="05000000000000000000" pitchFamily="2" charset="2"/>
              <a:buChar char="v"/>
            </a:pPr>
            <a:r>
              <a:rPr lang="en-US" sz="2400" dirty="0" smtClean="0"/>
              <a:t>Zoom </a:t>
            </a:r>
          </a:p>
          <a:p>
            <a:pPr marL="742950" lvl="1" indent="-285750">
              <a:buClr>
                <a:schemeClr val="tx2"/>
              </a:buClr>
              <a:buFont typeface="Wingdings" panose="05000000000000000000" pitchFamily="2" charset="2"/>
              <a:buChar char="v"/>
            </a:pPr>
            <a:r>
              <a:rPr lang="en-US" sz="2000" dirty="0" smtClean="0"/>
              <a:t>Using Slides</a:t>
            </a:r>
          </a:p>
          <a:p>
            <a:pPr marL="742950" lvl="1" indent="-285750">
              <a:buClr>
                <a:schemeClr val="tx2"/>
              </a:buClr>
              <a:buFont typeface="Wingdings" panose="05000000000000000000" pitchFamily="2" charset="2"/>
              <a:buChar char="v"/>
            </a:pPr>
            <a:r>
              <a:rPr lang="en-US" sz="2000" dirty="0" smtClean="0"/>
              <a:t>Working the Functions</a:t>
            </a:r>
          </a:p>
          <a:p>
            <a:pPr marL="742950" lvl="1" indent="-285750">
              <a:buClr>
                <a:schemeClr val="tx2"/>
              </a:buClr>
              <a:buFont typeface="Wingdings" panose="05000000000000000000" pitchFamily="2" charset="2"/>
              <a:buChar char="v"/>
            </a:pPr>
            <a:r>
              <a:rPr lang="en-US" sz="2000" dirty="0" smtClean="0"/>
              <a:t>Learnable Chunks</a:t>
            </a:r>
          </a:p>
          <a:p>
            <a:pPr marL="285750" indent="-285750">
              <a:buClr>
                <a:schemeClr val="tx2"/>
              </a:buClr>
              <a:buFont typeface="Wingdings" panose="05000000000000000000" pitchFamily="2" charset="2"/>
              <a:buChar char="v"/>
            </a:pPr>
            <a:r>
              <a:rPr lang="en-US" sz="2400" dirty="0" smtClean="0"/>
              <a:t>Video</a:t>
            </a:r>
          </a:p>
          <a:p>
            <a:pPr marL="742950" lvl="1" indent="-285750">
              <a:buClr>
                <a:schemeClr val="tx2"/>
              </a:buClr>
              <a:buFont typeface="Wingdings" panose="05000000000000000000" pitchFamily="2" charset="2"/>
              <a:buChar char="v"/>
            </a:pPr>
            <a:r>
              <a:rPr lang="en-US" sz="2000" dirty="0"/>
              <a:t>Linking </a:t>
            </a:r>
            <a:r>
              <a:rPr lang="en-US" sz="2000" dirty="0" smtClean="0"/>
              <a:t>the </a:t>
            </a:r>
            <a:r>
              <a:rPr lang="en-US" sz="2000" dirty="0"/>
              <a:t>Learning</a:t>
            </a:r>
          </a:p>
          <a:p>
            <a:pPr marL="742950" lvl="1" indent="-285750">
              <a:buClr>
                <a:schemeClr val="tx2"/>
              </a:buClr>
              <a:buFont typeface="Wingdings" panose="05000000000000000000" pitchFamily="2" charset="2"/>
              <a:buChar char="v"/>
            </a:pPr>
            <a:r>
              <a:rPr lang="en-US" sz="2000" dirty="0" smtClean="0"/>
              <a:t>3-7 Rule</a:t>
            </a:r>
          </a:p>
          <a:p>
            <a:pPr marL="742950" lvl="1" indent="-285750">
              <a:buClr>
                <a:schemeClr val="tx2"/>
              </a:buClr>
              <a:buFont typeface="Wingdings" panose="05000000000000000000" pitchFamily="2" charset="2"/>
              <a:buChar char="v"/>
            </a:pPr>
            <a:r>
              <a:rPr lang="en-US" sz="2000" dirty="0" smtClean="0"/>
              <a:t>The Exception</a:t>
            </a:r>
          </a:p>
          <a:p>
            <a:pPr marL="742950" lvl="1" indent="-285750">
              <a:buClr>
                <a:schemeClr val="tx2"/>
              </a:buClr>
              <a:buFont typeface="Wingdings" panose="05000000000000000000" pitchFamily="2" charset="2"/>
              <a:buChar char="v"/>
            </a:pPr>
            <a:r>
              <a:rPr lang="en-US" sz="2000" dirty="0" smtClean="0"/>
              <a:t>Last Notes</a:t>
            </a:r>
            <a:endParaRPr lang="en-US" sz="2400" dirty="0"/>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183188" y="1824037"/>
            <a:ext cx="6172200" cy="4114800"/>
          </a:xfrm>
          <a:prstGeom prst="rect">
            <a:avLst/>
          </a:prstGeom>
        </p:spPr>
      </p:pic>
    </p:spTree>
    <p:extLst>
      <p:ext uri="{BB962C8B-B14F-4D97-AF65-F5344CB8AC3E}">
        <p14:creationId xmlns:p14="http://schemas.microsoft.com/office/powerpoint/2010/main" val="115034801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6850938" y="1487384"/>
            <a:ext cx="2921329" cy="4508927"/>
          </a:xfrm>
          <a:prstGeom prst="rect">
            <a:avLst/>
          </a:prstGeom>
          <a:noFill/>
        </p:spPr>
        <p:txBody>
          <a:bodyPr wrap="square" rtlCol="0">
            <a:spAutoFit/>
          </a:bodyPr>
          <a:lstStyle/>
          <a:p>
            <a:r>
              <a:rPr lang="en-US" sz="28700" b="1" dirty="0" smtClean="0">
                <a:solidFill>
                  <a:schemeClr val="tx2"/>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a:t>
            </a:r>
            <a:endParaRPr lang="en-US" sz="28700" b="1" dirty="0">
              <a:solidFill>
                <a:schemeClr val="tx2"/>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2" name="Title 1"/>
          <p:cNvSpPr>
            <a:spLocks noGrp="1"/>
          </p:cNvSpPr>
          <p:nvPr>
            <p:ph type="title"/>
          </p:nvPr>
        </p:nvSpPr>
        <p:spPr/>
        <p:txBody>
          <a:bodyPr anchor="ctr">
            <a:normAutofit/>
          </a:bodyPr>
          <a:lstStyle/>
          <a:p>
            <a:r>
              <a:rPr lang="en-US" sz="3600" dirty="0" smtClean="0">
                <a:solidFill>
                  <a:schemeClr val="tx2"/>
                </a:solidFill>
              </a:rPr>
              <a:t>Zoom </a:t>
            </a:r>
            <a:br>
              <a:rPr lang="en-US" sz="3600" dirty="0" smtClean="0">
                <a:solidFill>
                  <a:schemeClr val="tx2"/>
                </a:solidFill>
              </a:rPr>
            </a:br>
            <a:r>
              <a:rPr lang="en-US" sz="3600" dirty="0" smtClean="0">
                <a:solidFill>
                  <a:schemeClr val="tx2"/>
                </a:solidFill>
              </a:rPr>
              <a:t>– Using Slides</a:t>
            </a:r>
            <a:endParaRPr lang="en-US" sz="3600" dirty="0">
              <a:solidFill>
                <a:schemeClr val="tx2"/>
              </a:solidFill>
            </a:endParaRPr>
          </a:p>
        </p:txBody>
      </p:sp>
      <p:sp>
        <p:nvSpPr>
          <p:cNvPr id="4" name="Text Placeholder 3"/>
          <p:cNvSpPr>
            <a:spLocks noGrp="1"/>
          </p:cNvSpPr>
          <p:nvPr>
            <p:ph type="body" sz="half" idx="2"/>
          </p:nvPr>
        </p:nvSpPr>
        <p:spPr>
          <a:xfrm>
            <a:off x="839788" y="2057399"/>
            <a:ext cx="3932237" cy="3673023"/>
          </a:xfrm>
        </p:spPr>
        <p:txBody>
          <a:bodyPr>
            <a:normAutofit/>
          </a:bodyPr>
          <a:lstStyle/>
          <a:p>
            <a:pPr marL="285750" indent="-285750">
              <a:buClr>
                <a:schemeClr val="tx2"/>
              </a:buClr>
              <a:buFont typeface="Wingdings" panose="05000000000000000000" pitchFamily="2" charset="2"/>
              <a:buChar char="v"/>
            </a:pPr>
            <a:r>
              <a:rPr lang="en-US" sz="2400" dirty="0" smtClean="0"/>
              <a:t>Why Slides</a:t>
            </a:r>
          </a:p>
          <a:p>
            <a:pPr marL="285750" indent="-285750">
              <a:buClr>
                <a:schemeClr val="tx2"/>
              </a:buClr>
              <a:buFont typeface="Wingdings" panose="05000000000000000000" pitchFamily="2" charset="2"/>
              <a:buChar char="v"/>
            </a:pPr>
            <a:r>
              <a:rPr lang="en-US" sz="2400" dirty="0" smtClean="0"/>
              <a:t>Tips</a:t>
            </a:r>
          </a:p>
          <a:p>
            <a:pPr marL="285750" indent="-285750">
              <a:buClr>
                <a:schemeClr val="tx2"/>
              </a:buClr>
              <a:buFont typeface="Wingdings" panose="05000000000000000000" pitchFamily="2" charset="2"/>
              <a:buChar char="v"/>
            </a:pPr>
            <a:r>
              <a:rPr lang="en-US" sz="2400" dirty="0" smtClean="0"/>
              <a:t>Top Slides</a:t>
            </a:r>
          </a:p>
          <a:p>
            <a:pPr marL="742950" lvl="1" indent="-285750">
              <a:buClr>
                <a:schemeClr val="tx2"/>
              </a:buClr>
              <a:buFont typeface="Wingdings" panose="05000000000000000000" pitchFamily="2" charset="2"/>
              <a:buChar char="v"/>
            </a:pPr>
            <a:r>
              <a:rPr lang="en-US" sz="2000" dirty="0" smtClean="0"/>
              <a:t>Course Title &amp; Topic</a:t>
            </a:r>
          </a:p>
          <a:p>
            <a:pPr marL="742950" lvl="1" indent="-285750">
              <a:buClr>
                <a:schemeClr val="tx2"/>
              </a:buClr>
              <a:buFont typeface="Wingdings" panose="05000000000000000000" pitchFamily="2" charset="2"/>
              <a:buChar char="v"/>
            </a:pPr>
            <a:r>
              <a:rPr lang="en-US" sz="2000" dirty="0" smtClean="0"/>
              <a:t>Instructor’s Graphic</a:t>
            </a:r>
          </a:p>
          <a:p>
            <a:pPr marL="742950" lvl="1" indent="-285750">
              <a:buClr>
                <a:schemeClr val="tx2"/>
              </a:buClr>
              <a:buFont typeface="Wingdings" panose="05000000000000000000" pitchFamily="2" charset="2"/>
              <a:buChar char="v"/>
            </a:pPr>
            <a:r>
              <a:rPr lang="en-US" sz="2000" dirty="0" smtClean="0"/>
              <a:t>Session Rules</a:t>
            </a:r>
          </a:p>
          <a:p>
            <a:pPr marL="742950" lvl="1" indent="-285750">
              <a:buClr>
                <a:schemeClr val="tx2"/>
              </a:buClr>
              <a:buFont typeface="Wingdings" panose="05000000000000000000" pitchFamily="2" charset="2"/>
              <a:buChar char="v"/>
            </a:pPr>
            <a:r>
              <a:rPr lang="en-US" sz="2000" dirty="0" smtClean="0"/>
              <a:t>Control Panel</a:t>
            </a:r>
          </a:p>
          <a:p>
            <a:endParaRPr lang="en-US" dirty="0"/>
          </a:p>
        </p:txBody>
      </p:sp>
      <p:pic>
        <p:nvPicPr>
          <p:cNvPr id="12" name="Picture Placeholder 11"/>
          <p:cNvPicPr>
            <a:picLocks noGrp="1" noChangeAspect="1"/>
          </p:cNvPicPr>
          <p:nvPr>
            <p:ph type="pic" idx="1"/>
          </p:nvPr>
        </p:nvPicPr>
        <p:blipFill rotWithShape="1">
          <a:blip r:embed="rId3"/>
          <a:srcRect l="-137" r="-179"/>
          <a:stretch/>
        </p:blipFill>
        <p:spPr>
          <a:xfrm>
            <a:off x="4161496" y="1257300"/>
            <a:ext cx="7689684" cy="4352884"/>
          </a:xfrm>
          <a:prstGeom prst="rect">
            <a:avLst/>
          </a:prstGeom>
        </p:spPr>
      </p:pic>
    </p:spTree>
    <p:extLst>
      <p:ext uri="{BB962C8B-B14F-4D97-AF65-F5344CB8AC3E}">
        <p14:creationId xmlns:p14="http://schemas.microsoft.com/office/powerpoint/2010/main" val="1876590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wipe(left)">
                                      <p:cBhvr>
                                        <p:cTn id="7" dur="500"/>
                                        <p:tgtEl>
                                          <p:spTgt spid="4">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4">
                                            <p:txEl>
                                              <p:pRg st="1" end="1"/>
                                            </p:txEl>
                                          </p:spTgt>
                                        </p:tgtEl>
                                        <p:attrNameLst>
                                          <p:attrName>style.visibility</p:attrName>
                                        </p:attrNameLst>
                                      </p:cBhvr>
                                      <p:to>
                                        <p:strVal val="visible"/>
                                      </p:to>
                                    </p:set>
                                    <p:animEffect transition="in" filter="wipe(left)">
                                      <p:cBhvr>
                                        <p:cTn id="15" dur="500"/>
                                        <p:tgtEl>
                                          <p:spTgt spid="4">
                                            <p:txEl>
                                              <p:pRg st="1" end="1"/>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fade">
                                      <p:cBhvr>
                                        <p:cTn id="18" dur="500"/>
                                        <p:tgtEl>
                                          <p:spTgt spid="12"/>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grpId="0" nodeType="clickEffect">
                                  <p:stCondLst>
                                    <p:cond delay="0"/>
                                  </p:stCondLst>
                                  <p:childTnLst>
                                    <p:set>
                                      <p:cBhvr>
                                        <p:cTn id="22" dur="1" fill="hold">
                                          <p:stCondLst>
                                            <p:cond delay="0"/>
                                          </p:stCondLst>
                                        </p:cTn>
                                        <p:tgtEl>
                                          <p:spTgt spid="4">
                                            <p:txEl>
                                              <p:pRg st="2" end="2"/>
                                            </p:txEl>
                                          </p:spTgt>
                                        </p:tgtEl>
                                        <p:attrNameLst>
                                          <p:attrName>style.visibility</p:attrName>
                                        </p:attrNameLst>
                                      </p:cBhvr>
                                      <p:to>
                                        <p:strVal val="visible"/>
                                      </p:to>
                                    </p:set>
                                    <p:animEffect transition="in" filter="wipe(left)">
                                      <p:cBhvr>
                                        <p:cTn id="23" dur="500"/>
                                        <p:tgtEl>
                                          <p:spTgt spid="4">
                                            <p:txEl>
                                              <p:pRg st="2" end="2"/>
                                            </p:txEl>
                                          </p:spTgt>
                                        </p:tgtEl>
                                      </p:cBhvr>
                                    </p:animEffect>
                                  </p:childTnLst>
                                </p:cTn>
                              </p:par>
                              <p:par>
                                <p:cTn id="24" presetID="22" presetClass="entr" presetSubtype="8" fill="hold" grpId="0" nodeType="withEffect">
                                  <p:stCondLst>
                                    <p:cond delay="0"/>
                                  </p:stCondLst>
                                  <p:childTnLst>
                                    <p:set>
                                      <p:cBhvr>
                                        <p:cTn id="25" dur="1" fill="hold">
                                          <p:stCondLst>
                                            <p:cond delay="0"/>
                                          </p:stCondLst>
                                        </p:cTn>
                                        <p:tgtEl>
                                          <p:spTgt spid="4">
                                            <p:txEl>
                                              <p:pRg st="3" end="3"/>
                                            </p:txEl>
                                          </p:spTgt>
                                        </p:tgtEl>
                                        <p:attrNameLst>
                                          <p:attrName>style.visibility</p:attrName>
                                        </p:attrNameLst>
                                      </p:cBhvr>
                                      <p:to>
                                        <p:strVal val="visible"/>
                                      </p:to>
                                    </p:set>
                                    <p:animEffect transition="in" filter="wipe(left)">
                                      <p:cBhvr>
                                        <p:cTn id="26" dur="500"/>
                                        <p:tgtEl>
                                          <p:spTgt spid="4">
                                            <p:txEl>
                                              <p:pRg st="3" end="3"/>
                                            </p:txEl>
                                          </p:spTgt>
                                        </p:tgtEl>
                                      </p:cBhvr>
                                    </p:animEffect>
                                  </p:childTnLst>
                                </p:cTn>
                              </p:par>
                              <p:par>
                                <p:cTn id="27" presetID="22" presetClass="entr" presetSubtype="8" fill="hold" grpId="0" nodeType="withEffect">
                                  <p:stCondLst>
                                    <p:cond delay="0"/>
                                  </p:stCondLst>
                                  <p:childTnLst>
                                    <p:set>
                                      <p:cBhvr>
                                        <p:cTn id="28" dur="1" fill="hold">
                                          <p:stCondLst>
                                            <p:cond delay="0"/>
                                          </p:stCondLst>
                                        </p:cTn>
                                        <p:tgtEl>
                                          <p:spTgt spid="4">
                                            <p:txEl>
                                              <p:pRg st="4" end="4"/>
                                            </p:txEl>
                                          </p:spTgt>
                                        </p:tgtEl>
                                        <p:attrNameLst>
                                          <p:attrName>style.visibility</p:attrName>
                                        </p:attrNameLst>
                                      </p:cBhvr>
                                      <p:to>
                                        <p:strVal val="visible"/>
                                      </p:to>
                                    </p:set>
                                    <p:animEffect transition="in" filter="wipe(left)">
                                      <p:cBhvr>
                                        <p:cTn id="29" dur="500"/>
                                        <p:tgtEl>
                                          <p:spTgt spid="4">
                                            <p:txEl>
                                              <p:pRg st="4" end="4"/>
                                            </p:txEl>
                                          </p:spTgt>
                                        </p:tgtEl>
                                      </p:cBhvr>
                                    </p:animEffect>
                                  </p:childTnLst>
                                </p:cTn>
                              </p:par>
                              <p:par>
                                <p:cTn id="30" presetID="22" presetClass="entr" presetSubtype="8" fill="hold" grpId="0" nodeType="withEffect">
                                  <p:stCondLst>
                                    <p:cond delay="0"/>
                                  </p:stCondLst>
                                  <p:childTnLst>
                                    <p:set>
                                      <p:cBhvr>
                                        <p:cTn id="31" dur="1" fill="hold">
                                          <p:stCondLst>
                                            <p:cond delay="0"/>
                                          </p:stCondLst>
                                        </p:cTn>
                                        <p:tgtEl>
                                          <p:spTgt spid="4">
                                            <p:txEl>
                                              <p:pRg st="5" end="5"/>
                                            </p:txEl>
                                          </p:spTgt>
                                        </p:tgtEl>
                                        <p:attrNameLst>
                                          <p:attrName>style.visibility</p:attrName>
                                        </p:attrNameLst>
                                      </p:cBhvr>
                                      <p:to>
                                        <p:strVal val="visible"/>
                                      </p:to>
                                    </p:set>
                                    <p:animEffect transition="in" filter="wipe(left)">
                                      <p:cBhvr>
                                        <p:cTn id="32" dur="500"/>
                                        <p:tgtEl>
                                          <p:spTgt spid="4">
                                            <p:txEl>
                                              <p:pRg st="5" end="5"/>
                                            </p:txEl>
                                          </p:spTgt>
                                        </p:tgtEl>
                                      </p:cBhvr>
                                    </p:animEffect>
                                  </p:childTnLst>
                                </p:cTn>
                              </p:par>
                              <p:par>
                                <p:cTn id="33" presetID="22" presetClass="entr" presetSubtype="8" fill="hold" grpId="0" nodeType="withEffect">
                                  <p:stCondLst>
                                    <p:cond delay="0"/>
                                  </p:stCondLst>
                                  <p:childTnLst>
                                    <p:set>
                                      <p:cBhvr>
                                        <p:cTn id="34" dur="1" fill="hold">
                                          <p:stCondLst>
                                            <p:cond delay="0"/>
                                          </p:stCondLst>
                                        </p:cTn>
                                        <p:tgtEl>
                                          <p:spTgt spid="4">
                                            <p:txEl>
                                              <p:pRg st="6" end="6"/>
                                            </p:txEl>
                                          </p:spTgt>
                                        </p:tgtEl>
                                        <p:attrNameLst>
                                          <p:attrName>style.visibility</p:attrName>
                                        </p:attrNameLst>
                                      </p:cBhvr>
                                      <p:to>
                                        <p:strVal val="visible"/>
                                      </p:to>
                                    </p:set>
                                    <p:animEffect transition="in" filter="wipe(left)">
                                      <p:cBhvr>
                                        <p:cTn id="35" dur="500"/>
                                        <p:tgtEl>
                                          <p:spTgt spid="4">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uiExpand="1" build="allAtOnce"/>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5085999" cy="1600200"/>
          </a:xfrm>
        </p:spPr>
        <p:txBody>
          <a:bodyPr anchor="ctr">
            <a:normAutofit/>
          </a:bodyPr>
          <a:lstStyle/>
          <a:p>
            <a:r>
              <a:rPr lang="en-US" sz="3600" dirty="0" smtClean="0">
                <a:solidFill>
                  <a:schemeClr val="tx2"/>
                </a:solidFill>
              </a:rPr>
              <a:t>Zoom</a:t>
            </a:r>
            <a:br>
              <a:rPr lang="en-US" sz="3600" dirty="0" smtClean="0">
                <a:solidFill>
                  <a:schemeClr val="tx2"/>
                </a:solidFill>
              </a:rPr>
            </a:br>
            <a:r>
              <a:rPr lang="en-US" sz="3600" dirty="0" smtClean="0">
                <a:solidFill>
                  <a:schemeClr val="tx2"/>
                </a:solidFill>
              </a:rPr>
              <a:t>- Working the Functions</a:t>
            </a:r>
            <a:endParaRPr lang="en-US" sz="3600" dirty="0">
              <a:solidFill>
                <a:schemeClr val="tx2"/>
              </a:solidFill>
            </a:endParaRPr>
          </a:p>
        </p:txBody>
      </p:sp>
      <p:sp>
        <p:nvSpPr>
          <p:cNvPr id="4" name="Text Placeholder 3"/>
          <p:cNvSpPr>
            <a:spLocks noGrp="1"/>
          </p:cNvSpPr>
          <p:nvPr>
            <p:ph type="body" sz="half" idx="2"/>
          </p:nvPr>
        </p:nvSpPr>
        <p:spPr>
          <a:xfrm>
            <a:off x="839788" y="2057399"/>
            <a:ext cx="3932237" cy="4010891"/>
          </a:xfrm>
        </p:spPr>
        <p:txBody>
          <a:bodyPr>
            <a:normAutofit/>
          </a:bodyPr>
          <a:lstStyle/>
          <a:p>
            <a:pPr marL="342900" indent="-342900">
              <a:buClr>
                <a:schemeClr val="tx2"/>
              </a:buClr>
              <a:buFont typeface="Wingdings" panose="05000000000000000000" pitchFamily="2" charset="2"/>
              <a:buChar char="v"/>
            </a:pPr>
            <a:r>
              <a:rPr lang="en-US" sz="2400" dirty="0" smtClean="0"/>
              <a:t>Raise Hand</a:t>
            </a:r>
          </a:p>
          <a:p>
            <a:pPr marL="342900" indent="-342900">
              <a:buClr>
                <a:schemeClr val="tx2"/>
              </a:buClr>
              <a:buFont typeface="Wingdings" panose="05000000000000000000" pitchFamily="2" charset="2"/>
              <a:buChar char="v"/>
            </a:pPr>
            <a:r>
              <a:rPr lang="en-US" sz="2400" dirty="0" smtClean="0"/>
              <a:t>Chat</a:t>
            </a:r>
          </a:p>
          <a:p>
            <a:pPr marL="342900" indent="-342900">
              <a:buClr>
                <a:schemeClr val="tx2"/>
              </a:buClr>
              <a:buFont typeface="Wingdings" panose="05000000000000000000" pitchFamily="2" charset="2"/>
              <a:buChar char="v"/>
            </a:pPr>
            <a:r>
              <a:rPr lang="en-US" sz="2400" dirty="0" smtClean="0"/>
              <a:t>Poll</a:t>
            </a:r>
          </a:p>
          <a:p>
            <a:pPr marL="342900" indent="-342900">
              <a:buClr>
                <a:schemeClr val="tx2"/>
              </a:buClr>
              <a:buFont typeface="Wingdings" panose="05000000000000000000" pitchFamily="2" charset="2"/>
              <a:buChar char="v"/>
            </a:pPr>
            <a:r>
              <a:rPr lang="en-US" sz="2400" dirty="0" smtClean="0"/>
              <a:t>Breakout Rooms</a:t>
            </a:r>
          </a:p>
          <a:p>
            <a:pPr marL="342900" indent="-342900">
              <a:buClr>
                <a:schemeClr val="tx2"/>
              </a:buClr>
              <a:buFont typeface="Wingdings" panose="05000000000000000000" pitchFamily="2" charset="2"/>
              <a:buChar char="v"/>
            </a:pPr>
            <a:r>
              <a:rPr lang="en-US" sz="2400" dirty="0" smtClean="0"/>
              <a:t>Share Screen</a:t>
            </a:r>
          </a:p>
          <a:p>
            <a:pPr marL="800100" lvl="1" indent="-342900">
              <a:buClr>
                <a:schemeClr val="tx2"/>
              </a:buClr>
              <a:buFont typeface="Wingdings" panose="05000000000000000000" pitchFamily="2" charset="2"/>
              <a:buChar char="v"/>
            </a:pPr>
            <a:r>
              <a:rPr lang="en-US" sz="2200" dirty="0" smtClean="0"/>
              <a:t>Whiteboard</a:t>
            </a:r>
          </a:p>
          <a:p>
            <a:pPr marL="800100" lvl="1" indent="-342900">
              <a:buClr>
                <a:schemeClr val="tx2"/>
              </a:buClr>
              <a:buFont typeface="Wingdings" panose="05000000000000000000" pitchFamily="2" charset="2"/>
              <a:buChar char="v"/>
            </a:pPr>
            <a:r>
              <a:rPr lang="en-US" sz="2200" dirty="0" smtClean="0"/>
              <a:t>Present</a:t>
            </a:r>
          </a:p>
          <a:p>
            <a:pPr marL="342900" indent="-342900">
              <a:buClr>
                <a:schemeClr val="tx2"/>
              </a:buClr>
              <a:buFont typeface="Wingdings" panose="05000000000000000000" pitchFamily="2" charset="2"/>
              <a:buChar char="v"/>
            </a:pPr>
            <a:r>
              <a:rPr lang="en-US" sz="2400" dirty="0" smtClean="0"/>
              <a:t>Camera</a:t>
            </a:r>
          </a:p>
          <a:p>
            <a:pPr marL="342900" indent="-342900">
              <a:buClr>
                <a:schemeClr val="tx2"/>
              </a:buClr>
              <a:buFont typeface="Wingdings" panose="05000000000000000000" pitchFamily="2" charset="2"/>
              <a:buChar char="v"/>
            </a:pPr>
            <a:r>
              <a:rPr lang="en-US" sz="2400" dirty="0" smtClean="0">
                <a:solidFill>
                  <a:schemeClr val="accent1"/>
                </a:solidFill>
              </a:rPr>
              <a:t>Pear Deck</a:t>
            </a:r>
          </a:p>
        </p:txBody>
      </p:sp>
      <p:pic>
        <p:nvPicPr>
          <p:cNvPr id="9" name="Content Placeholder 8"/>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4654438" y="2057400"/>
            <a:ext cx="6824377" cy="3838712"/>
          </a:xfrm>
        </p:spPr>
      </p:pic>
    </p:spTree>
    <p:extLst>
      <p:ext uri="{BB962C8B-B14F-4D97-AF65-F5344CB8AC3E}">
        <p14:creationId xmlns:p14="http://schemas.microsoft.com/office/powerpoint/2010/main" val="25412722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wipe(left)">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wipe(left)">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wipe(left)">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wipe(left)">
                                      <p:cBhvr>
                                        <p:cTn id="22" dur="500"/>
                                        <p:tgtEl>
                                          <p:spTgt spid="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4">
                                            <p:txEl>
                                              <p:pRg st="4" end="4"/>
                                            </p:txEl>
                                          </p:spTgt>
                                        </p:tgtEl>
                                        <p:attrNameLst>
                                          <p:attrName>style.visibility</p:attrName>
                                        </p:attrNameLst>
                                      </p:cBhvr>
                                      <p:to>
                                        <p:strVal val="visible"/>
                                      </p:to>
                                    </p:set>
                                    <p:animEffect transition="in" filter="wipe(left)">
                                      <p:cBhvr>
                                        <p:cTn id="27" dur="500"/>
                                        <p:tgtEl>
                                          <p:spTgt spid="4">
                                            <p:txEl>
                                              <p:pRg st="4" end="4"/>
                                            </p:txEl>
                                          </p:spTgt>
                                        </p:tgtEl>
                                      </p:cBhvr>
                                    </p:animEffect>
                                  </p:childTnLst>
                                </p:cTn>
                              </p:par>
                              <p:par>
                                <p:cTn id="28" presetID="22" presetClass="entr" presetSubtype="8" fill="hold" grpId="0" nodeType="withEffect">
                                  <p:stCondLst>
                                    <p:cond delay="0"/>
                                  </p:stCondLst>
                                  <p:childTnLst>
                                    <p:set>
                                      <p:cBhvr>
                                        <p:cTn id="29" dur="1" fill="hold">
                                          <p:stCondLst>
                                            <p:cond delay="0"/>
                                          </p:stCondLst>
                                        </p:cTn>
                                        <p:tgtEl>
                                          <p:spTgt spid="4">
                                            <p:txEl>
                                              <p:pRg st="5" end="5"/>
                                            </p:txEl>
                                          </p:spTgt>
                                        </p:tgtEl>
                                        <p:attrNameLst>
                                          <p:attrName>style.visibility</p:attrName>
                                        </p:attrNameLst>
                                      </p:cBhvr>
                                      <p:to>
                                        <p:strVal val="visible"/>
                                      </p:to>
                                    </p:set>
                                    <p:animEffect transition="in" filter="wipe(left)">
                                      <p:cBhvr>
                                        <p:cTn id="30" dur="500"/>
                                        <p:tgtEl>
                                          <p:spTgt spid="4">
                                            <p:txEl>
                                              <p:pRg st="5" end="5"/>
                                            </p:txEl>
                                          </p:spTgt>
                                        </p:tgtEl>
                                      </p:cBhvr>
                                    </p:animEffect>
                                  </p:childTnLst>
                                </p:cTn>
                              </p:par>
                              <p:par>
                                <p:cTn id="31" presetID="22" presetClass="entr" presetSubtype="8" fill="hold" grpId="0" nodeType="withEffect">
                                  <p:stCondLst>
                                    <p:cond delay="0"/>
                                  </p:stCondLst>
                                  <p:childTnLst>
                                    <p:set>
                                      <p:cBhvr>
                                        <p:cTn id="32" dur="1" fill="hold">
                                          <p:stCondLst>
                                            <p:cond delay="0"/>
                                          </p:stCondLst>
                                        </p:cTn>
                                        <p:tgtEl>
                                          <p:spTgt spid="4">
                                            <p:txEl>
                                              <p:pRg st="6" end="6"/>
                                            </p:txEl>
                                          </p:spTgt>
                                        </p:tgtEl>
                                        <p:attrNameLst>
                                          <p:attrName>style.visibility</p:attrName>
                                        </p:attrNameLst>
                                      </p:cBhvr>
                                      <p:to>
                                        <p:strVal val="visible"/>
                                      </p:to>
                                    </p:set>
                                    <p:animEffect transition="in" filter="wipe(left)">
                                      <p:cBhvr>
                                        <p:cTn id="33" dur="500"/>
                                        <p:tgtEl>
                                          <p:spTgt spid="4">
                                            <p:txEl>
                                              <p:pRg st="6" end="6"/>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8" fill="hold" grpId="0" nodeType="clickEffect">
                                  <p:stCondLst>
                                    <p:cond delay="0"/>
                                  </p:stCondLst>
                                  <p:childTnLst>
                                    <p:set>
                                      <p:cBhvr>
                                        <p:cTn id="37" dur="1" fill="hold">
                                          <p:stCondLst>
                                            <p:cond delay="0"/>
                                          </p:stCondLst>
                                        </p:cTn>
                                        <p:tgtEl>
                                          <p:spTgt spid="4">
                                            <p:txEl>
                                              <p:pRg st="7" end="7"/>
                                            </p:txEl>
                                          </p:spTgt>
                                        </p:tgtEl>
                                        <p:attrNameLst>
                                          <p:attrName>style.visibility</p:attrName>
                                        </p:attrNameLst>
                                      </p:cBhvr>
                                      <p:to>
                                        <p:strVal val="visible"/>
                                      </p:to>
                                    </p:set>
                                    <p:animEffect transition="in" filter="wipe(left)">
                                      <p:cBhvr>
                                        <p:cTn id="38" dur="500"/>
                                        <p:tgtEl>
                                          <p:spTgt spid="4">
                                            <p:txEl>
                                              <p:pRg st="7" end="7"/>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22" presetClass="entr" presetSubtype="8" fill="hold" grpId="0" nodeType="clickEffect">
                                  <p:stCondLst>
                                    <p:cond delay="0"/>
                                  </p:stCondLst>
                                  <p:childTnLst>
                                    <p:set>
                                      <p:cBhvr>
                                        <p:cTn id="42" dur="1" fill="hold">
                                          <p:stCondLst>
                                            <p:cond delay="0"/>
                                          </p:stCondLst>
                                        </p:cTn>
                                        <p:tgtEl>
                                          <p:spTgt spid="4">
                                            <p:txEl>
                                              <p:pRg st="8" end="8"/>
                                            </p:txEl>
                                          </p:spTgt>
                                        </p:tgtEl>
                                        <p:attrNameLst>
                                          <p:attrName>style.visibility</p:attrName>
                                        </p:attrNameLst>
                                      </p:cBhvr>
                                      <p:to>
                                        <p:strVal val="visible"/>
                                      </p:to>
                                    </p:set>
                                    <p:animEffect transition="in" filter="wipe(left)">
                                      <p:cBhvr>
                                        <p:cTn id="43" dur="500"/>
                                        <p:tgtEl>
                                          <p:spTgt spid="4">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6499163" cy="1600200"/>
          </a:xfrm>
        </p:spPr>
        <p:txBody>
          <a:bodyPr anchor="ctr">
            <a:normAutofit/>
          </a:bodyPr>
          <a:lstStyle/>
          <a:p>
            <a:r>
              <a:rPr lang="en-US" sz="3600" dirty="0" smtClean="0">
                <a:solidFill>
                  <a:schemeClr val="tx2"/>
                </a:solidFill>
              </a:rPr>
              <a:t>Zoom</a:t>
            </a:r>
            <a:br>
              <a:rPr lang="en-US" sz="3600" dirty="0" smtClean="0">
                <a:solidFill>
                  <a:schemeClr val="tx2"/>
                </a:solidFill>
              </a:rPr>
            </a:br>
            <a:r>
              <a:rPr lang="en-US" sz="3600" dirty="0" smtClean="0">
                <a:solidFill>
                  <a:schemeClr val="tx2"/>
                </a:solidFill>
              </a:rPr>
              <a:t>- Learnable Chunks</a:t>
            </a:r>
            <a:endParaRPr lang="en-US" sz="3600" dirty="0">
              <a:solidFill>
                <a:schemeClr val="tx2"/>
              </a:solidFill>
            </a:endParaRPr>
          </a:p>
        </p:txBody>
      </p:sp>
      <p:sp>
        <p:nvSpPr>
          <p:cNvPr id="4" name="Text Placeholder 3"/>
          <p:cNvSpPr>
            <a:spLocks noGrp="1"/>
          </p:cNvSpPr>
          <p:nvPr>
            <p:ph type="body" sz="half" idx="2"/>
          </p:nvPr>
        </p:nvSpPr>
        <p:spPr>
          <a:xfrm>
            <a:off x="839788" y="2057400"/>
            <a:ext cx="4919744" cy="412668"/>
          </a:xfrm>
        </p:spPr>
        <p:txBody>
          <a:bodyPr>
            <a:normAutofit/>
          </a:bodyPr>
          <a:lstStyle/>
          <a:p>
            <a:pPr marL="342900" indent="-342900">
              <a:buClr>
                <a:schemeClr val="tx2"/>
              </a:buClr>
              <a:buFont typeface="Wingdings" panose="05000000000000000000" pitchFamily="2" charset="2"/>
              <a:buChar char="v"/>
            </a:pPr>
            <a:r>
              <a:rPr lang="en-US" sz="2000" dirty="0" err="1" smtClean="0"/>
              <a:t>Sohlberg</a:t>
            </a:r>
            <a:r>
              <a:rPr lang="en-US" sz="2000" dirty="0" smtClean="0"/>
              <a:t> &amp; </a:t>
            </a:r>
            <a:r>
              <a:rPr lang="en-US" sz="2000" dirty="0" err="1" smtClean="0"/>
              <a:t>Mateer’s</a:t>
            </a:r>
            <a:r>
              <a:rPr lang="en-US" sz="2000" dirty="0" smtClean="0"/>
              <a:t>  Attention Model</a:t>
            </a:r>
            <a:endParaRPr lang="en-US" sz="2000" dirty="0"/>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759532" y="2076714"/>
            <a:ext cx="5794218" cy="3862812"/>
          </a:xfrm>
          <a:prstGeom prst="rect">
            <a:avLst/>
          </a:prstGeom>
        </p:spPr>
      </p:pic>
      <p:graphicFrame>
        <p:nvGraphicFramePr>
          <p:cNvPr id="6" name="Table 5"/>
          <p:cNvGraphicFramePr>
            <a:graphicFrameLocks noGrp="1"/>
          </p:cNvGraphicFramePr>
          <p:nvPr>
            <p:extLst>
              <p:ext uri="{D42A27DB-BD31-4B8C-83A1-F6EECF244321}">
                <p14:modId xmlns:p14="http://schemas.microsoft.com/office/powerpoint/2010/main" val="2301136423"/>
              </p:ext>
            </p:extLst>
          </p:nvPr>
        </p:nvGraphicFramePr>
        <p:xfrm>
          <a:off x="5759532" y="2076714"/>
          <a:ext cx="5841724" cy="3862812"/>
        </p:xfrm>
        <a:graphic>
          <a:graphicData uri="http://schemas.openxmlformats.org/drawingml/2006/table">
            <a:tbl>
              <a:tblPr firstRow="1" bandRow="1">
                <a:tableStyleId>{5C22544A-7EE6-4342-B048-85BDC9FD1C3A}</a:tableStyleId>
              </a:tblPr>
              <a:tblGrid>
                <a:gridCol w="2643664"/>
                <a:gridCol w="3198060"/>
              </a:tblGrid>
              <a:tr h="643802">
                <a:tc>
                  <a:txBody>
                    <a:bodyPr/>
                    <a:lstStyle/>
                    <a:p>
                      <a:r>
                        <a:rPr lang="en-US" dirty="0" smtClean="0">
                          <a:solidFill>
                            <a:schemeClr val="bg1"/>
                          </a:solidFill>
                        </a:rPr>
                        <a:t>Level</a:t>
                      </a:r>
                      <a:endParaRPr lang="en-US" dirty="0">
                        <a:solidFill>
                          <a:schemeClr val="bg1"/>
                        </a:solidFill>
                      </a:endParaRPr>
                    </a:p>
                  </a:txBody>
                  <a:tcPr anchor="ctr">
                    <a:solidFill>
                      <a:schemeClr val="tx2"/>
                    </a:solidFill>
                  </a:tcPr>
                </a:tc>
                <a:tc>
                  <a:txBody>
                    <a:bodyPr/>
                    <a:lstStyle/>
                    <a:p>
                      <a:r>
                        <a:rPr lang="en-US" dirty="0" smtClean="0">
                          <a:solidFill>
                            <a:schemeClr val="bg1"/>
                          </a:solidFill>
                        </a:rPr>
                        <a:t>Description</a:t>
                      </a:r>
                      <a:endParaRPr lang="en-US" dirty="0">
                        <a:solidFill>
                          <a:schemeClr val="bg1"/>
                        </a:solidFill>
                      </a:endParaRPr>
                    </a:p>
                  </a:txBody>
                  <a:tcPr anchor="ctr">
                    <a:solidFill>
                      <a:schemeClr val="tx2"/>
                    </a:solidFill>
                  </a:tcPr>
                </a:tc>
              </a:tr>
              <a:tr h="643802">
                <a:tc>
                  <a:txBody>
                    <a:bodyPr/>
                    <a:lstStyle/>
                    <a:p>
                      <a:r>
                        <a:rPr lang="en-US" dirty="0" smtClean="0"/>
                        <a:t>1. Focused Attention</a:t>
                      </a:r>
                      <a:endParaRPr lang="en-US" dirty="0"/>
                    </a:p>
                  </a:txBody>
                  <a:tcPr anchor="ctr"/>
                </a:tc>
                <a:tc>
                  <a:txBody>
                    <a:bodyPr/>
                    <a:lstStyle/>
                    <a:p>
                      <a:r>
                        <a:rPr lang="en-US" dirty="0" smtClean="0"/>
                        <a:t>Response to external stimuli</a:t>
                      </a:r>
                      <a:endParaRPr lang="en-US" dirty="0"/>
                    </a:p>
                  </a:txBody>
                  <a:tcPr anchor="ctr"/>
                </a:tc>
              </a:tr>
              <a:tr h="643802">
                <a:tc>
                  <a:txBody>
                    <a:bodyPr/>
                    <a:lstStyle/>
                    <a:p>
                      <a:r>
                        <a:rPr lang="en-US" dirty="0" smtClean="0"/>
                        <a:t>2. Sustained Attention</a:t>
                      </a:r>
                      <a:endParaRPr lang="en-US" dirty="0"/>
                    </a:p>
                  </a:txBody>
                  <a:tcPr anchor="ctr"/>
                </a:tc>
                <a:tc>
                  <a:txBody>
                    <a:bodyPr/>
                    <a:lstStyle/>
                    <a:p>
                      <a:r>
                        <a:rPr lang="en-US" dirty="0" smtClean="0"/>
                        <a:t>Ongoing focus to carry out repetitive tasks</a:t>
                      </a:r>
                      <a:endParaRPr lang="en-US" dirty="0"/>
                    </a:p>
                  </a:txBody>
                  <a:tcPr anchor="ctr"/>
                </a:tc>
              </a:tr>
              <a:tr h="643802">
                <a:tc>
                  <a:txBody>
                    <a:bodyPr/>
                    <a:lstStyle/>
                    <a:p>
                      <a:r>
                        <a:rPr lang="en-US" dirty="0" smtClean="0"/>
                        <a:t>3. Selective Attention</a:t>
                      </a:r>
                      <a:endParaRPr lang="en-US" dirty="0"/>
                    </a:p>
                  </a:txBody>
                  <a:tcPr anchor="ctr"/>
                </a:tc>
                <a:tc>
                  <a:txBody>
                    <a:bodyPr/>
                    <a:lstStyle/>
                    <a:p>
                      <a:r>
                        <a:rPr lang="en-US" dirty="0" smtClean="0"/>
                        <a:t>Staying focused while distractions are present</a:t>
                      </a:r>
                      <a:endParaRPr lang="en-US" dirty="0"/>
                    </a:p>
                  </a:txBody>
                  <a:tcPr anchor="ctr"/>
                </a:tc>
              </a:tr>
              <a:tr h="643802">
                <a:tc>
                  <a:txBody>
                    <a:bodyPr/>
                    <a:lstStyle/>
                    <a:p>
                      <a:r>
                        <a:rPr lang="en-US" dirty="0" smtClean="0"/>
                        <a:t>4.</a:t>
                      </a:r>
                      <a:r>
                        <a:rPr lang="en-US" baseline="0" dirty="0" smtClean="0"/>
                        <a:t> Alternating Attention</a:t>
                      </a:r>
                      <a:endParaRPr lang="en-US" dirty="0"/>
                    </a:p>
                  </a:txBody>
                  <a:tcPr anchor="ctr"/>
                </a:tc>
                <a:tc>
                  <a:txBody>
                    <a:bodyPr/>
                    <a:lstStyle/>
                    <a:p>
                      <a:r>
                        <a:rPr lang="en-US" dirty="0" smtClean="0"/>
                        <a:t>Shifting</a:t>
                      </a:r>
                      <a:r>
                        <a:rPr lang="en-US" baseline="0" dirty="0" smtClean="0"/>
                        <a:t> focus between tasks that need different skills</a:t>
                      </a:r>
                      <a:endParaRPr lang="en-US" dirty="0"/>
                    </a:p>
                  </a:txBody>
                  <a:tcPr anchor="ctr"/>
                </a:tc>
              </a:tr>
              <a:tr h="643802">
                <a:tc>
                  <a:txBody>
                    <a:bodyPr/>
                    <a:lstStyle/>
                    <a:p>
                      <a:r>
                        <a:rPr lang="en-US" dirty="0" smtClean="0"/>
                        <a:t>5.</a:t>
                      </a:r>
                      <a:r>
                        <a:rPr lang="en-US" baseline="0" dirty="0" smtClean="0"/>
                        <a:t> Divided Attention</a:t>
                      </a:r>
                      <a:endParaRPr lang="en-US" dirty="0"/>
                    </a:p>
                  </a:txBody>
                  <a:tcPr anchor="ctr"/>
                </a:tc>
                <a:tc>
                  <a:txBody>
                    <a:bodyPr/>
                    <a:lstStyle/>
                    <a:p>
                      <a:r>
                        <a:rPr lang="en-US" dirty="0" smtClean="0"/>
                        <a:t>Responding simultaneously to multiple tasks</a:t>
                      </a:r>
                      <a:endParaRPr lang="en-US" dirty="0"/>
                    </a:p>
                  </a:txBody>
                  <a:tcPr anchor="ctr"/>
                </a:tc>
              </a:tr>
            </a:tbl>
          </a:graphicData>
        </a:graphic>
      </p:graphicFrame>
      <p:sp>
        <p:nvSpPr>
          <p:cNvPr id="9" name="Text Placeholder 3"/>
          <p:cNvSpPr txBox="1">
            <a:spLocks/>
          </p:cNvSpPr>
          <p:nvPr/>
        </p:nvSpPr>
        <p:spPr>
          <a:xfrm>
            <a:off x="839788" y="2489382"/>
            <a:ext cx="4919744" cy="412668"/>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Arial" panose="020B0604020202020204" pitchFamily="34" charset="0"/>
                <a:ea typeface="+mn-ea"/>
                <a:cs typeface="Arial" panose="020B0604020202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marL="342900" indent="-342900">
              <a:buClr>
                <a:schemeClr val="tx2"/>
              </a:buClr>
              <a:buFont typeface="Wingdings" panose="05000000000000000000" pitchFamily="2" charset="2"/>
              <a:buChar char="v"/>
            </a:pPr>
            <a:r>
              <a:rPr lang="en-US" sz="2000" dirty="0" smtClean="0"/>
              <a:t>People </a:t>
            </a:r>
            <a:r>
              <a:rPr lang="en-US" sz="2000" dirty="0"/>
              <a:t>H</a:t>
            </a:r>
            <a:r>
              <a:rPr lang="en-US" sz="2000" dirty="0" smtClean="0"/>
              <a:t>ave Short Attention Spans</a:t>
            </a:r>
            <a:endParaRPr lang="en-US" sz="2000" dirty="0"/>
          </a:p>
        </p:txBody>
      </p:sp>
      <p:sp>
        <p:nvSpPr>
          <p:cNvPr id="10" name="Text Placeholder 3"/>
          <p:cNvSpPr txBox="1">
            <a:spLocks/>
          </p:cNvSpPr>
          <p:nvPr/>
        </p:nvSpPr>
        <p:spPr>
          <a:xfrm>
            <a:off x="839788" y="2921364"/>
            <a:ext cx="4919744" cy="412668"/>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Arial" panose="020B0604020202020204" pitchFamily="34" charset="0"/>
                <a:ea typeface="+mn-ea"/>
                <a:cs typeface="Arial" panose="020B0604020202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marL="342900" indent="-342900">
              <a:buClr>
                <a:schemeClr val="tx2"/>
              </a:buClr>
              <a:buFont typeface="Wingdings" panose="05000000000000000000" pitchFamily="2" charset="2"/>
              <a:buChar char="v"/>
            </a:pPr>
            <a:r>
              <a:rPr lang="en-US" sz="2000" dirty="0" smtClean="0"/>
              <a:t>Use Functions as </a:t>
            </a:r>
            <a:r>
              <a:rPr lang="en-US" sz="2000" dirty="0" err="1" smtClean="0"/>
              <a:t>Microlearning</a:t>
            </a:r>
            <a:r>
              <a:rPr lang="en-US" sz="2000" dirty="0" smtClean="0"/>
              <a:t> Tools</a:t>
            </a:r>
            <a:endParaRPr lang="en-US" sz="2000" dirty="0"/>
          </a:p>
        </p:txBody>
      </p:sp>
      <p:grpSp>
        <p:nvGrpSpPr>
          <p:cNvPr id="18" name="Group 17"/>
          <p:cNvGrpSpPr/>
          <p:nvPr/>
        </p:nvGrpSpPr>
        <p:grpSpPr>
          <a:xfrm>
            <a:off x="5759532" y="2057400"/>
            <a:ext cx="5841724" cy="3882126"/>
            <a:chOff x="5759532" y="2057400"/>
            <a:chExt cx="5841724" cy="3882126"/>
          </a:xfrm>
        </p:grpSpPr>
        <p:sp>
          <p:nvSpPr>
            <p:cNvPr id="17" name="Rectangle 16"/>
            <p:cNvSpPr/>
            <p:nvPr/>
          </p:nvSpPr>
          <p:spPr>
            <a:xfrm>
              <a:off x="5759532" y="2057400"/>
              <a:ext cx="5841724" cy="3882126"/>
            </a:xfrm>
            <a:prstGeom prst="rect">
              <a:avLst/>
            </a:prstGeom>
            <a:solidFill>
              <a:schemeClr val="bg1"/>
            </a:solidFill>
            <a:ln w="381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endParaRPr lang="en-US" sz="2400" dirty="0" smtClean="0">
                <a:solidFill>
                  <a:schemeClr val="tx1"/>
                </a:solidFill>
                <a:latin typeface="Arial" panose="020B0604020202020204" pitchFamily="34" charset="0"/>
                <a:cs typeface="Arial" panose="020B0604020202020204" pitchFamily="34" charset="0"/>
              </a:endParaRPr>
            </a:p>
            <a:p>
              <a:pPr algn="r"/>
              <a:r>
                <a:rPr lang="en-US" sz="2400" dirty="0" smtClean="0">
                  <a:solidFill>
                    <a:schemeClr val="tx1"/>
                  </a:solidFill>
                  <a:latin typeface="Arial" panose="020B0604020202020204" pitchFamily="34" charset="0"/>
                  <a:cs typeface="Arial" panose="020B0604020202020204" pitchFamily="34" charset="0"/>
                </a:rPr>
                <a:t>Encoding Learning</a:t>
              </a:r>
            </a:p>
            <a:p>
              <a:endParaRPr lang="en-US" sz="2400" dirty="0">
                <a:solidFill>
                  <a:schemeClr val="tx1"/>
                </a:solidFill>
                <a:latin typeface="Arial" panose="020B0604020202020204" pitchFamily="34" charset="0"/>
                <a:cs typeface="Arial" panose="020B0604020202020204" pitchFamily="34" charset="0"/>
              </a:endParaRPr>
            </a:p>
            <a:p>
              <a:endParaRPr lang="en-US" sz="2400" dirty="0" smtClean="0">
                <a:solidFill>
                  <a:schemeClr val="tx1"/>
                </a:solidFill>
                <a:latin typeface="Arial" panose="020B0604020202020204" pitchFamily="34" charset="0"/>
                <a:cs typeface="Arial" panose="020B0604020202020204" pitchFamily="34" charset="0"/>
              </a:endParaRPr>
            </a:p>
            <a:p>
              <a:endParaRPr lang="en-US" sz="2400" dirty="0">
                <a:solidFill>
                  <a:schemeClr val="tx1"/>
                </a:solidFill>
                <a:latin typeface="Arial" panose="020B0604020202020204" pitchFamily="34" charset="0"/>
                <a:cs typeface="Arial" panose="020B0604020202020204" pitchFamily="34" charset="0"/>
              </a:endParaRPr>
            </a:p>
            <a:p>
              <a:endParaRPr lang="en-US" sz="2400" dirty="0" smtClean="0">
                <a:solidFill>
                  <a:schemeClr val="tx1"/>
                </a:solidFill>
                <a:latin typeface="Arial" panose="020B0604020202020204" pitchFamily="34" charset="0"/>
                <a:cs typeface="Arial" panose="020B0604020202020204" pitchFamily="34" charset="0"/>
              </a:endParaRPr>
            </a:p>
            <a:p>
              <a:endParaRPr lang="en-US" sz="2400" dirty="0">
                <a:solidFill>
                  <a:schemeClr val="tx1"/>
                </a:solidFill>
                <a:latin typeface="Arial" panose="020B0604020202020204" pitchFamily="34" charset="0"/>
                <a:cs typeface="Arial" panose="020B0604020202020204" pitchFamily="34" charset="0"/>
              </a:endParaRPr>
            </a:p>
            <a:p>
              <a:endParaRPr lang="en-US" sz="2400" dirty="0" smtClean="0">
                <a:solidFill>
                  <a:schemeClr val="tx1"/>
                </a:solidFill>
                <a:latin typeface="Arial" panose="020B0604020202020204" pitchFamily="34" charset="0"/>
                <a:cs typeface="Arial" panose="020B0604020202020204" pitchFamily="34" charset="0"/>
              </a:endParaRPr>
            </a:p>
            <a:p>
              <a:endParaRPr lang="en-US" sz="2400" dirty="0">
                <a:solidFill>
                  <a:schemeClr val="tx1"/>
                </a:solidFill>
                <a:latin typeface="Arial" panose="020B0604020202020204" pitchFamily="34" charset="0"/>
                <a:cs typeface="Arial" panose="020B0604020202020204" pitchFamily="34" charset="0"/>
              </a:endParaRPr>
            </a:p>
            <a:p>
              <a:endParaRPr lang="en-US" sz="2400" dirty="0" smtClean="0">
                <a:solidFill>
                  <a:schemeClr val="tx1"/>
                </a:solidFill>
                <a:latin typeface="Arial" panose="020B0604020202020204" pitchFamily="34" charset="0"/>
                <a:cs typeface="Arial" panose="020B0604020202020204" pitchFamily="34" charset="0"/>
              </a:endParaRPr>
            </a:p>
            <a:p>
              <a:r>
                <a:rPr lang="en-US" sz="2400" dirty="0" smtClean="0">
                  <a:solidFill>
                    <a:schemeClr val="tx1"/>
                  </a:solidFill>
                  <a:latin typeface="Arial" panose="020B0604020202020204" pitchFamily="34" charset="0"/>
                  <a:cs typeface="Arial" panose="020B0604020202020204" pitchFamily="34" charset="0"/>
                </a:rPr>
                <a:t>5-10 minute Chunks</a:t>
              </a:r>
              <a:endParaRPr lang="en-US" sz="2400" dirty="0">
                <a:solidFill>
                  <a:schemeClr val="tx1"/>
                </a:solidFill>
                <a:latin typeface="Arial" panose="020B0604020202020204" pitchFamily="34" charset="0"/>
                <a:cs typeface="Arial" panose="020B0604020202020204" pitchFamily="34" charset="0"/>
              </a:endParaRPr>
            </a:p>
          </p:txBody>
        </p:sp>
        <p:sp>
          <p:nvSpPr>
            <p:cNvPr id="7" name="Oval 6"/>
            <p:cNvSpPr/>
            <p:nvPr/>
          </p:nvSpPr>
          <p:spPr>
            <a:xfrm>
              <a:off x="5894420" y="2345394"/>
              <a:ext cx="2006930" cy="700644"/>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2400" dirty="0" smtClean="0">
                  <a:latin typeface="Arial" panose="020B0604020202020204" pitchFamily="34" charset="0"/>
                  <a:cs typeface="Arial" panose="020B0604020202020204" pitchFamily="34" charset="0"/>
                </a:rPr>
                <a:t>Attention</a:t>
              </a:r>
              <a:endParaRPr lang="en-US" sz="2400" dirty="0">
                <a:latin typeface="Arial" panose="020B0604020202020204" pitchFamily="34" charset="0"/>
                <a:cs typeface="Arial" panose="020B0604020202020204" pitchFamily="34" charset="0"/>
              </a:endParaRPr>
            </a:p>
          </p:txBody>
        </p:sp>
        <p:sp>
          <p:nvSpPr>
            <p:cNvPr id="14" name="Oval 13"/>
            <p:cNvSpPr/>
            <p:nvPr/>
          </p:nvSpPr>
          <p:spPr>
            <a:xfrm>
              <a:off x="6897885" y="3153822"/>
              <a:ext cx="2006930" cy="700644"/>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2400" dirty="0" smtClean="0">
                  <a:latin typeface="Arial" panose="020B0604020202020204" pitchFamily="34" charset="0"/>
                  <a:cs typeface="Arial" panose="020B0604020202020204" pitchFamily="34" charset="0"/>
                </a:rPr>
                <a:t>Encode</a:t>
              </a:r>
              <a:endParaRPr lang="en-US" sz="2400" dirty="0">
                <a:latin typeface="Arial" panose="020B0604020202020204" pitchFamily="34" charset="0"/>
                <a:cs typeface="Arial" panose="020B0604020202020204" pitchFamily="34" charset="0"/>
              </a:endParaRPr>
            </a:p>
          </p:txBody>
        </p:sp>
        <p:sp>
          <p:nvSpPr>
            <p:cNvPr id="15" name="Oval 14"/>
            <p:cNvSpPr/>
            <p:nvPr/>
          </p:nvSpPr>
          <p:spPr>
            <a:xfrm>
              <a:off x="7901350" y="3962250"/>
              <a:ext cx="2006930" cy="70064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latin typeface="Arial" panose="020B0604020202020204" pitchFamily="34" charset="0"/>
                  <a:cs typeface="Arial" panose="020B0604020202020204" pitchFamily="34" charset="0"/>
                </a:rPr>
                <a:t>Store</a:t>
              </a:r>
              <a:endParaRPr lang="en-US" sz="2400" dirty="0">
                <a:latin typeface="Arial" panose="020B0604020202020204" pitchFamily="34" charset="0"/>
                <a:cs typeface="Arial" panose="020B0604020202020204" pitchFamily="34" charset="0"/>
              </a:endParaRPr>
            </a:p>
          </p:txBody>
        </p:sp>
        <p:sp>
          <p:nvSpPr>
            <p:cNvPr id="16" name="Oval 15"/>
            <p:cNvSpPr/>
            <p:nvPr/>
          </p:nvSpPr>
          <p:spPr>
            <a:xfrm>
              <a:off x="8904815" y="4770678"/>
              <a:ext cx="2006930" cy="700644"/>
            </a:xfrm>
            <a:prstGeom prst="ellipse">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sz="2400" dirty="0" smtClean="0">
                  <a:latin typeface="Arial" panose="020B0604020202020204" pitchFamily="34" charset="0"/>
                  <a:cs typeface="Arial" panose="020B0604020202020204" pitchFamily="34" charset="0"/>
                </a:rPr>
                <a:t>Retrieve</a:t>
              </a:r>
              <a:endParaRPr lang="en-US" sz="2400" dirty="0">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1767157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wipe(left)">
                                      <p:cBhvr>
                                        <p:cTn id="7" dur="1000"/>
                                        <p:tgtEl>
                                          <p:spTgt spid="4">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10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9">
                                            <p:txEl>
                                              <p:pRg st="0" end="0"/>
                                            </p:txEl>
                                          </p:spTgt>
                                        </p:tgtEl>
                                        <p:attrNameLst>
                                          <p:attrName>style.visibility</p:attrName>
                                        </p:attrNameLst>
                                      </p:cBhvr>
                                      <p:to>
                                        <p:strVal val="visible"/>
                                      </p:to>
                                    </p:set>
                                    <p:animEffect transition="in" filter="wipe(left)">
                                      <p:cBhvr>
                                        <p:cTn id="15" dur="1000"/>
                                        <p:tgtEl>
                                          <p:spTgt spid="9">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grpId="0" nodeType="clickEffect">
                                  <p:stCondLst>
                                    <p:cond delay="0"/>
                                  </p:stCondLst>
                                  <p:childTnLst>
                                    <p:set>
                                      <p:cBhvr>
                                        <p:cTn id="19" dur="1" fill="hold">
                                          <p:stCondLst>
                                            <p:cond delay="0"/>
                                          </p:stCondLst>
                                        </p:cTn>
                                        <p:tgtEl>
                                          <p:spTgt spid="10">
                                            <p:txEl>
                                              <p:pRg st="0" end="0"/>
                                            </p:txEl>
                                          </p:spTgt>
                                        </p:tgtEl>
                                        <p:attrNameLst>
                                          <p:attrName>style.visibility</p:attrName>
                                        </p:attrNameLst>
                                      </p:cBhvr>
                                      <p:to>
                                        <p:strVal val="visible"/>
                                      </p:to>
                                    </p:set>
                                    <p:animEffect transition="in" filter="wipe(left)">
                                      <p:cBhvr>
                                        <p:cTn id="20" dur="1000"/>
                                        <p:tgtEl>
                                          <p:spTgt spid="10">
                                            <p:txEl>
                                              <p:pRg st="0" end="0"/>
                                            </p:txEl>
                                          </p:spTgt>
                                        </p:tgtEl>
                                      </p:cBhvr>
                                    </p:animEffect>
                                  </p:childTnLst>
                                </p:cTn>
                              </p:par>
                              <p:par>
                                <p:cTn id="21" presetID="10" presetClass="entr" presetSubtype="0" fill="hold" nodeType="withEffect">
                                  <p:stCondLst>
                                    <p:cond delay="0"/>
                                  </p:stCondLst>
                                  <p:childTnLst>
                                    <p:set>
                                      <p:cBhvr>
                                        <p:cTn id="22" dur="1" fill="hold">
                                          <p:stCondLst>
                                            <p:cond delay="0"/>
                                          </p:stCondLst>
                                        </p:cTn>
                                        <p:tgtEl>
                                          <p:spTgt spid="18"/>
                                        </p:tgtEl>
                                        <p:attrNameLst>
                                          <p:attrName>style.visibility</p:attrName>
                                        </p:attrNameLst>
                                      </p:cBhvr>
                                      <p:to>
                                        <p:strVal val="visible"/>
                                      </p:to>
                                    </p:set>
                                    <p:animEffect transition="in" filter="fade">
                                      <p:cBhvr>
                                        <p:cTn id="23" dur="10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9" grpId="0" build="p"/>
      <p:bldP spid="10"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6499163" cy="1600200"/>
          </a:xfrm>
        </p:spPr>
        <p:txBody>
          <a:bodyPr anchor="ctr">
            <a:normAutofit/>
          </a:bodyPr>
          <a:lstStyle/>
          <a:p>
            <a:r>
              <a:rPr lang="en-US" sz="3600" dirty="0" smtClean="0">
                <a:solidFill>
                  <a:schemeClr val="tx2"/>
                </a:solidFill>
              </a:rPr>
              <a:t>Zoom</a:t>
            </a:r>
            <a:br>
              <a:rPr lang="en-US" sz="3600" dirty="0" smtClean="0">
                <a:solidFill>
                  <a:schemeClr val="tx2"/>
                </a:solidFill>
              </a:rPr>
            </a:br>
            <a:r>
              <a:rPr lang="en-US" sz="3600" dirty="0" smtClean="0">
                <a:solidFill>
                  <a:schemeClr val="tx2"/>
                </a:solidFill>
              </a:rPr>
              <a:t>- Summary</a:t>
            </a:r>
            <a:endParaRPr lang="en-US" sz="3600" dirty="0">
              <a:solidFill>
                <a:schemeClr val="tx2"/>
              </a:solidFill>
            </a:endParaRPr>
          </a:p>
        </p:txBody>
      </p:sp>
      <p:sp>
        <p:nvSpPr>
          <p:cNvPr id="4" name="Text Placeholder 3"/>
          <p:cNvSpPr>
            <a:spLocks noGrp="1"/>
          </p:cNvSpPr>
          <p:nvPr>
            <p:ph type="body" sz="half" idx="2"/>
          </p:nvPr>
        </p:nvSpPr>
        <p:spPr>
          <a:xfrm>
            <a:off x="839788" y="2057400"/>
            <a:ext cx="4919744" cy="412668"/>
          </a:xfrm>
        </p:spPr>
        <p:txBody>
          <a:bodyPr>
            <a:normAutofit/>
          </a:bodyPr>
          <a:lstStyle/>
          <a:p>
            <a:pPr marL="342900" indent="-342900">
              <a:buClr>
                <a:schemeClr val="tx2"/>
              </a:buClr>
              <a:buFont typeface="Wingdings" panose="05000000000000000000" pitchFamily="2" charset="2"/>
              <a:buChar char="v"/>
            </a:pPr>
            <a:r>
              <a:rPr lang="en-US" sz="2000" dirty="0" smtClean="0"/>
              <a:t>Slides Provide Needed Visual Cues</a:t>
            </a:r>
            <a:endParaRPr lang="en-US" sz="2000" dirty="0"/>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759532" y="2076714"/>
            <a:ext cx="5794218" cy="3862812"/>
          </a:xfrm>
          <a:prstGeom prst="rect">
            <a:avLst/>
          </a:prstGeom>
        </p:spPr>
      </p:pic>
      <p:sp>
        <p:nvSpPr>
          <p:cNvPr id="9" name="Text Placeholder 3"/>
          <p:cNvSpPr txBox="1">
            <a:spLocks/>
          </p:cNvSpPr>
          <p:nvPr/>
        </p:nvSpPr>
        <p:spPr>
          <a:xfrm>
            <a:off x="839788" y="2489382"/>
            <a:ext cx="4919744" cy="412668"/>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Arial" panose="020B0604020202020204" pitchFamily="34" charset="0"/>
                <a:ea typeface="+mn-ea"/>
                <a:cs typeface="Arial" panose="020B0604020202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marL="342900" indent="-342900">
              <a:buClr>
                <a:schemeClr val="tx2"/>
              </a:buClr>
              <a:buFont typeface="Wingdings" panose="05000000000000000000" pitchFamily="2" charset="2"/>
              <a:buChar char="v"/>
            </a:pPr>
            <a:r>
              <a:rPr lang="en-US" sz="2000" dirty="0" smtClean="0"/>
              <a:t>Zoom Functions are Tools</a:t>
            </a:r>
            <a:endParaRPr lang="en-US" sz="2000" dirty="0"/>
          </a:p>
        </p:txBody>
      </p:sp>
      <p:sp>
        <p:nvSpPr>
          <p:cNvPr id="10" name="Text Placeholder 3"/>
          <p:cNvSpPr txBox="1">
            <a:spLocks/>
          </p:cNvSpPr>
          <p:nvPr/>
        </p:nvSpPr>
        <p:spPr>
          <a:xfrm>
            <a:off x="839788" y="2921364"/>
            <a:ext cx="4919744" cy="412668"/>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Arial" panose="020B0604020202020204" pitchFamily="34" charset="0"/>
                <a:ea typeface="+mn-ea"/>
                <a:cs typeface="Arial" panose="020B0604020202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marL="342900" indent="-342900">
              <a:buClr>
                <a:schemeClr val="tx2"/>
              </a:buClr>
              <a:buFont typeface="Wingdings" panose="05000000000000000000" pitchFamily="2" charset="2"/>
              <a:buChar char="v"/>
            </a:pPr>
            <a:r>
              <a:rPr lang="en-US" sz="2000" dirty="0" smtClean="0"/>
              <a:t>Chunking Enables Learning</a:t>
            </a:r>
            <a:endParaRPr lang="en-US" sz="2000" dirty="0"/>
          </a:p>
        </p:txBody>
      </p:sp>
    </p:spTree>
    <p:extLst>
      <p:ext uri="{BB962C8B-B14F-4D97-AF65-F5344CB8AC3E}">
        <p14:creationId xmlns:p14="http://schemas.microsoft.com/office/powerpoint/2010/main" val="16437256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wipe(left)">
                                      <p:cBhvr>
                                        <p:cTn id="7" dur="10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9">
                                            <p:txEl>
                                              <p:pRg st="0" end="0"/>
                                            </p:txEl>
                                          </p:spTgt>
                                        </p:tgtEl>
                                        <p:attrNameLst>
                                          <p:attrName>style.visibility</p:attrName>
                                        </p:attrNameLst>
                                      </p:cBhvr>
                                      <p:to>
                                        <p:strVal val="visible"/>
                                      </p:to>
                                    </p:set>
                                    <p:animEffect transition="in" filter="wipe(left)">
                                      <p:cBhvr>
                                        <p:cTn id="12" dur="1000"/>
                                        <p:tgtEl>
                                          <p:spTgt spid="9">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0">
                                            <p:txEl>
                                              <p:pRg st="0" end="0"/>
                                            </p:txEl>
                                          </p:spTgt>
                                        </p:tgtEl>
                                        <p:attrNameLst>
                                          <p:attrName>style.visibility</p:attrName>
                                        </p:attrNameLst>
                                      </p:cBhvr>
                                      <p:to>
                                        <p:strVal val="visible"/>
                                      </p:to>
                                    </p:set>
                                    <p:animEffect transition="in" filter="wipe(left)">
                                      <p:cBhvr>
                                        <p:cTn id="17" dur="1000"/>
                                        <p:tgtEl>
                                          <p:spTgt spid="1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9" grpId="0" build="p"/>
      <p:bldP spid="10"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5371356" cy="1600200"/>
          </a:xfrm>
        </p:spPr>
        <p:txBody>
          <a:bodyPr anchor="ctr">
            <a:normAutofit/>
          </a:bodyPr>
          <a:lstStyle/>
          <a:p>
            <a:r>
              <a:rPr lang="en-US" sz="3600" dirty="0" smtClean="0">
                <a:solidFill>
                  <a:schemeClr val="tx2"/>
                </a:solidFill>
              </a:rPr>
              <a:t>Video</a:t>
            </a:r>
            <a:br>
              <a:rPr lang="en-US" sz="3600" dirty="0" smtClean="0">
                <a:solidFill>
                  <a:schemeClr val="tx2"/>
                </a:solidFill>
              </a:rPr>
            </a:br>
            <a:r>
              <a:rPr lang="en-US" sz="3600" dirty="0" smtClean="0">
                <a:solidFill>
                  <a:schemeClr val="tx2"/>
                </a:solidFill>
              </a:rPr>
              <a:t>- Linking the Learning</a:t>
            </a:r>
            <a:endParaRPr lang="en-US" sz="3600" dirty="0">
              <a:solidFill>
                <a:schemeClr val="tx2"/>
              </a:solidFill>
            </a:endParaRPr>
          </a:p>
        </p:txBody>
      </p:sp>
      <p:sp>
        <p:nvSpPr>
          <p:cNvPr id="4" name="Text Placeholder 3"/>
          <p:cNvSpPr>
            <a:spLocks noGrp="1"/>
          </p:cNvSpPr>
          <p:nvPr>
            <p:ph type="body" sz="half" idx="2"/>
          </p:nvPr>
        </p:nvSpPr>
        <p:spPr>
          <a:xfrm>
            <a:off x="839788" y="2057400"/>
            <a:ext cx="5038498" cy="3811588"/>
          </a:xfrm>
        </p:spPr>
        <p:txBody>
          <a:bodyPr>
            <a:normAutofit/>
          </a:bodyPr>
          <a:lstStyle/>
          <a:p>
            <a:pPr marL="285750" indent="-285750">
              <a:buClr>
                <a:schemeClr val="tx2"/>
              </a:buClr>
              <a:buFont typeface="Wingdings" panose="05000000000000000000" pitchFamily="2" charset="2"/>
              <a:buChar char="v"/>
            </a:pPr>
            <a:r>
              <a:rPr lang="en-US" sz="2000" dirty="0"/>
              <a:t>Introduce EVERYTHING (but briefly)</a:t>
            </a:r>
          </a:p>
          <a:p>
            <a:pPr marL="285750" indent="-285750">
              <a:buClr>
                <a:schemeClr val="tx2"/>
              </a:buClr>
              <a:buFont typeface="Wingdings" panose="05000000000000000000" pitchFamily="2" charset="2"/>
              <a:buChar char="v"/>
            </a:pPr>
            <a:r>
              <a:rPr lang="en-US" sz="2000" dirty="0" smtClean="0"/>
              <a:t>Choose Your Required LOs Wisely</a:t>
            </a:r>
          </a:p>
          <a:p>
            <a:pPr marL="285750" indent="-285750">
              <a:buClr>
                <a:schemeClr val="tx2"/>
              </a:buClr>
              <a:buFont typeface="Wingdings" panose="05000000000000000000" pitchFamily="2" charset="2"/>
              <a:buChar char="v"/>
            </a:pPr>
            <a:r>
              <a:rPr lang="en-US" sz="2000" dirty="0" smtClean="0"/>
              <a:t>Be Sure They Hear Your Perspective</a:t>
            </a:r>
          </a:p>
          <a:p>
            <a:pPr marL="285750" indent="-285750">
              <a:buClr>
                <a:schemeClr val="tx2"/>
              </a:buClr>
              <a:buFont typeface="Wingdings" panose="05000000000000000000" pitchFamily="2" charset="2"/>
              <a:buChar char="v"/>
            </a:pPr>
            <a:r>
              <a:rPr lang="en-US" sz="2000" dirty="0" smtClean="0"/>
              <a:t>Keep it Upbeat</a:t>
            </a:r>
            <a:endParaRPr lang="en-US" sz="2000" dirty="0"/>
          </a:p>
        </p:txBody>
      </p:sp>
      <p:pic>
        <p:nvPicPr>
          <p:cNvPr id="10" name="Content Placeholder 9"/>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6211144" y="2057400"/>
            <a:ext cx="5331671" cy="4002365"/>
          </a:xfrm>
        </p:spPr>
      </p:pic>
    </p:spTree>
    <p:extLst>
      <p:ext uri="{BB962C8B-B14F-4D97-AF65-F5344CB8AC3E}">
        <p14:creationId xmlns:p14="http://schemas.microsoft.com/office/powerpoint/2010/main" val="33727122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wipe(left)">
                                      <p:cBhvr>
                                        <p:cTn id="7" dur="10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wipe(left)">
                                      <p:cBhvr>
                                        <p:cTn id="12" dur="10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wipe(left)">
                                      <p:cBhvr>
                                        <p:cTn id="17" dur="10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wipe(left)">
                                      <p:cBhvr>
                                        <p:cTn id="22" dur="1000"/>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normAutofit/>
          </a:bodyPr>
          <a:lstStyle/>
          <a:p>
            <a:r>
              <a:rPr lang="en-US" sz="3600" dirty="0" smtClean="0">
                <a:solidFill>
                  <a:schemeClr val="tx2"/>
                </a:solidFill>
              </a:rPr>
              <a:t>Video</a:t>
            </a:r>
            <a:br>
              <a:rPr lang="en-US" sz="3600" dirty="0" smtClean="0">
                <a:solidFill>
                  <a:schemeClr val="tx2"/>
                </a:solidFill>
              </a:rPr>
            </a:br>
            <a:r>
              <a:rPr lang="en-US" sz="3600" dirty="0" smtClean="0">
                <a:solidFill>
                  <a:schemeClr val="tx2"/>
                </a:solidFill>
              </a:rPr>
              <a:t>- 3 to 7 Rule</a:t>
            </a:r>
            <a:endParaRPr lang="en-US" sz="3600" dirty="0">
              <a:solidFill>
                <a:schemeClr val="tx2"/>
              </a:solidFill>
            </a:endParaRPr>
          </a:p>
        </p:txBody>
      </p:sp>
      <p:sp>
        <p:nvSpPr>
          <p:cNvPr id="4" name="Text Placeholder 3"/>
          <p:cNvSpPr>
            <a:spLocks noGrp="1"/>
          </p:cNvSpPr>
          <p:nvPr>
            <p:ph type="body" sz="half" idx="2"/>
          </p:nvPr>
        </p:nvSpPr>
        <p:spPr>
          <a:xfrm>
            <a:off x="839788" y="2057400"/>
            <a:ext cx="5038498" cy="3811588"/>
          </a:xfrm>
        </p:spPr>
        <p:txBody>
          <a:bodyPr>
            <a:normAutofit/>
          </a:bodyPr>
          <a:lstStyle/>
          <a:p>
            <a:pPr marL="285750" indent="-285750">
              <a:buClr>
                <a:schemeClr val="tx2"/>
              </a:buClr>
              <a:buFont typeface="Wingdings" panose="05000000000000000000" pitchFamily="2" charset="2"/>
              <a:buChar char="v"/>
            </a:pPr>
            <a:r>
              <a:rPr lang="en-US" sz="2000" dirty="0" smtClean="0"/>
              <a:t>3 – Overview or Content Note Only</a:t>
            </a:r>
          </a:p>
          <a:p>
            <a:pPr marL="285750" indent="-285750">
              <a:buClr>
                <a:schemeClr val="tx2"/>
              </a:buClr>
              <a:buFont typeface="Wingdings" panose="05000000000000000000" pitchFamily="2" charset="2"/>
              <a:buChar char="v"/>
            </a:pPr>
            <a:r>
              <a:rPr lang="en-US" sz="2000" dirty="0" smtClean="0"/>
              <a:t>5 – Overview with a Note</a:t>
            </a:r>
          </a:p>
          <a:p>
            <a:pPr marL="285750" indent="-285750">
              <a:buClr>
                <a:schemeClr val="tx2"/>
              </a:buClr>
              <a:buFont typeface="Wingdings" panose="05000000000000000000" pitchFamily="2" charset="2"/>
              <a:buChar char="v"/>
            </a:pPr>
            <a:r>
              <a:rPr lang="en-US" sz="2000" dirty="0" smtClean="0">
                <a:solidFill>
                  <a:srgbClr val="780032"/>
                </a:solidFill>
              </a:rPr>
              <a:t>7 – Demonstrations</a:t>
            </a:r>
          </a:p>
          <a:p>
            <a:pPr marL="285750" indent="-285750">
              <a:buClr>
                <a:schemeClr val="tx2"/>
              </a:buClr>
              <a:buFont typeface="Wingdings" panose="05000000000000000000" pitchFamily="2" charset="2"/>
              <a:buChar char="v"/>
            </a:pPr>
            <a:endParaRPr lang="en-US" sz="2000" dirty="0"/>
          </a:p>
        </p:txBody>
      </p:sp>
      <p:pic>
        <p:nvPicPr>
          <p:cNvPr id="5" name="Content Placeholder 4"/>
          <p:cNvPicPr>
            <a:picLocks noGrp="1" noChangeAspect="1"/>
          </p:cNvPicPr>
          <p:nvPr>
            <p:ph idx="1"/>
          </p:nvPr>
        </p:nvPicPr>
        <p:blipFill rotWithShape="1">
          <a:blip r:embed="rId3" cstate="print">
            <a:extLst>
              <a:ext uri="{28A0092B-C50C-407E-A947-70E740481C1C}">
                <a14:useLocalDpi xmlns:a14="http://schemas.microsoft.com/office/drawing/2010/main" val="0"/>
              </a:ext>
            </a:extLst>
          </a:blip>
          <a:srcRect r="6776"/>
          <a:stretch/>
        </p:blipFill>
        <p:spPr>
          <a:xfrm>
            <a:off x="5753203" y="2057400"/>
            <a:ext cx="5753986" cy="4114800"/>
          </a:xfrm>
        </p:spPr>
      </p:pic>
    </p:spTree>
    <p:extLst>
      <p:ext uri="{BB962C8B-B14F-4D97-AF65-F5344CB8AC3E}">
        <p14:creationId xmlns:p14="http://schemas.microsoft.com/office/powerpoint/2010/main" val="35694055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wipe(left)">
                                      <p:cBhvr>
                                        <p:cTn id="7" dur="10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wipe(left)">
                                      <p:cBhvr>
                                        <p:cTn id="12" dur="10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wipe(left)">
                                      <p:cBhvr>
                                        <p:cTn id="17" dur="10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normAutofit/>
          </a:bodyPr>
          <a:lstStyle/>
          <a:p>
            <a:r>
              <a:rPr lang="en-US" sz="3600" dirty="0" smtClean="0">
                <a:solidFill>
                  <a:schemeClr val="tx2"/>
                </a:solidFill>
              </a:rPr>
              <a:t>Video</a:t>
            </a:r>
            <a:br>
              <a:rPr lang="en-US" sz="3600" dirty="0" smtClean="0">
                <a:solidFill>
                  <a:schemeClr val="tx2"/>
                </a:solidFill>
              </a:rPr>
            </a:br>
            <a:r>
              <a:rPr lang="en-US" sz="3600" dirty="0" smtClean="0">
                <a:solidFill>
                  <a:schemeClr val="tx2"/>
                </a:solidFill>
              </a:rPr>
              <a:t>- The Exception</a:t>
            </a:r>
            <a:endParaRPr lang="en-US" sz="3600" dirty="0">
              <a:solidFill>
                <a:schemeClr val="tx2"/>
              </a:solidFill>
            </a:endParaRPr>
          </a:p>
        </p:txBody>
      </p:sp>
      <p:sp>
        <p:nvSpPr>
          <p:cNvPr id="4" name="Text Placeholder 3"/>
          <p:cNvSpPr>
            <a:spLocks noGrp="1"/>
          </p:cNvSpPr>
          <p:nvPr>
            <p:ph type="body" sz="half" idx="2"/>
          </p:nvPr>
        </p:nvSpPr>
        <p:spPr>
          <a:xfrm>
            <a:off x="839788" y="2057400"/>
            <a:ext cx="5038498" cy="3811588"/>
          </a:xfrm>
        </p:spPr>
        <p:txBody>
          <a:bodyPr>
            <a:normAutofit/>
          </a:bodyPr>
          <a:lstStyle/>
          <a:p>
            <a:pPr marL="285750" indent="-285750">
              <a:buClr>
                <a:schemeClr val="tx2"/>
              </a:buClr>
              <a:buFont typeface="Wingdings" panose="05000000000000000000" pitchFamily="2" charset="2"/>
              <a:buChar char="v"/>
            </a:pPr>
            <a:r>
              <a:rPr lang="en-US" sz="2000" dirty="0"/>
              <a:t>More is Better than </a:t>
            </a:r>
            <a:r>
              <a:rPr lang="en-US" sz="2000" dirty="0" smtClean="0"/>
              <a:t>Longer</a:t>
            </a:r>
          </a:p>
          <a:p>
            <a:pPr marL="285750" indent="-285750">
              <a:buClr>
                <a:schemeClr val="tx2"/>
              </a:buClr>
              <a:buFont typeface="Wingdings" panose="05000000000000000000" pitchFamily="2" charset="2"/>
              <a:buChar char="v"/>
            </a:pPr>
            <a:r>
              <a:rPr lang="en-US" sz="2000" dirty="0" smtClean="0"/>
              <a:t>Put the Date &amp; Sequence in the Title</a:t>
            </a:r>
            <a:endParaRPr lang="en-US" sz="2000" dirty="0"/>
          </a:p>
          <a:p>
            <a:pPr marL="285750" indent="-285750">
              <a:buClr>
                <a:schemeClr val="tx2"/>
              </a:buClr>
              <a:buFont typeface="Wingdings" panose="05000000000000000000" pitchFamily="2" charset="2"/>
              <a:buChar char="v"/>
            </a:pPr>
            <a:endParaRPr lang="en-US" sz="2000" dirty="0"/>
          </a:p>
        </p:txBody>
      </p:sp>
      <p:pic>
        <p:nvPicPr>
          <p:cNvPr id="8" name="Content Placeholder 7"/>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6115793" y="654916"/>
            <a:ext cx="5465726" cy="5500103"/>
          </a:xfrm>
        </p:spPr>
      </p:pic>
    </p:spTree>
    <p:extLst>
      <p:ext uri="{BB962C8B-B14F-4D97-AF65-F5344CB8AC3E}">
        <p14:creationId xmlns:p14="http://schemas.microsoft.com/office/powerpoint/2010/main" val="36337512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wipe(left)">
                                      <p:cBhvr>
                                        <p:cTn id="7" dur="10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wipe(left)">
                                      <p:cBhvr>
                                        <p:cTn id="12" dur="10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normAutofit/>
          </a:bodyPr>
          <a:lstStyle/>
          <a:p>
            <a:r>
              <a:rPr lang="en-US" sz="3600" dirty="0" smtClean="0">
                <a:solidFill>
                  <a:schemeClr val="tx2"/>
                </a:solidFill>
              </a:rPr>
              <a:t>Video</a:t>
            </a:r>
            <a:br>
              <a:rPr lang="en-US" sz="3600" dirty="0" smtClean="0">
                <a:solidFill>
                  <a:schemeClr val="tx2"/>
                </a:solidFill>
              </a:rPr>
            </a:br>
            <a:r>
              <a:rPr lang="en-US" sz="3600" dirty="0" smtClean="0">
                <a:solidFill>
                  <a:schemeClr val="tx2"/>
                </a:solidFill>
              </a:rPr>
              <a:t>- Last Notes</a:t>
            </a:r>
            <a:endParaRPr lang="en-US" sz="3600" dirty="0">
              <a:solidFill>
                <a:schemeClr val="tx2"/>
              </a:solidFill>
            </a:endParaRPr>
          </a:p>
        </p:txBody>
      </p:sp>
      <p:sp>
        <p:nvSpPr>
          <p:cNvPr id="4" name="Text Placeholder 3"/>
          <p:cNvSpPr>
            <a:spLocks noGrp="1"/>
          </p:cNvSpPr>
          <p:nvPr>
            <p:ph type="body" sz="half" idx="2"/>
          </p:nvPr>
        </p:nvSpPr>
        <p:spPr>
          <a:xfrm>
            <a:off x="839788" y="2057400"/>
            <a:ext cx="5038498" cy="3811588"/>
          </a:xfrm>
        </p:spPr>
        <p:txBody>
          <a:bodyPr>
            <a:normAutofit/>
          </a:bodyPr>
          <a:lstStyle/>
          <a:p>
            <a:pPr marL="285750" indent="-285750">
              <a:buClr>
                <a:schemeClr val="tx2"/>
              </a:buClr>
              <a:buFont typeface="Wingdings" panose="05000000000000000000" pitchFamily="2" charset="2"/>
              <a:buChar char="v"/>
            </a:pPr>
            <a:r>
              <a:rPr lang="en-US" sz="2000" dirty="0" smtClean="0"/>
              <a:t>Camera No-Nos</a:t>
            </a:r>
          </a:p>
          <a:p>
            <a:pPr marL="285750" indent="-285750">
              <a:buClr>
                <a:schemeClr val="tx2"/>
              </a:buClr>
              <a:buFont typeface="Wingdings" panose="05000000000000000000" pitchFamily="2" charset="2"/>
              <a:buChar char="v"/>
            </a:pPr>
            <a:r>
              <a:rPr lang="en-US" sz="2000" dirty="0" smtClean="0"/>
              <a:t>Beware of Background Distractors</a:t>
            </a:r>
          </a:p>
          <a:p>
            <a:pPr marL="285750" indent="-285750">
              <a:buClr>
                <a:schemeClr val="tx2"/>
              </a:buClr>
              <a:buFont typeface="Wingdings" panose="05000000000000000000" pitchFamily="2" charset="2"/>
              <a:buChar char="v"/>
            </a:pPr>
            <a:r>
              <a:rPr lang="en-US" sz="2000" dirty="0" smtClean="0"/>
              <a:t>Diffuse </a:t>
            </a:r>
            <a:r>
              <a:rPr lang="en-US" sz="2000" dirty="0"/>
              <a:t>Multi-Directional </a:t>
            </a:r>
            <a:r>
              <a:rPr lang="en-US" sz="2000" dirty="0" smtClean="0"/>
              <a:t>Light</a:t>
            </a:r>
          </a:p>
          <a:p>
            <a:pPr marL="285750" indent="-285750">
              <a:buClr>
                <a:schemeClr val="tx2"/>
              </a:buClr>
              <a:buFont typeface="Wingdings" panose="05000000000000000000" pitchFamily="2" charset="2"/>
              <a:buChar char="v"/>
            </a:pPr>
            <a:r>
              <a:rPr lang="en-US" sz="2000" dirty="0" smtClean="0"/>
              <a:t>Graphics are Good </a:t>
            </a:r>
            <a:endParaRPr lang="en-US" sz="2000" dirty="0"/>
          </a:p>
          <a:p>
            <a:pPr marL="285750" indent="-285750">
              <a:buClr>
                <a:schemeClr val="tx2"/>
              </a:buClr>
              <a:buFont typeface="Wingdings" panose="05000000000000000000" pitchFamily="2" charset="2"/>
              <a:buChar char="v"/>
            </a:pPr>
            <a:endParaRPr lang="en-US" sz="2000" dirty="0"/>
          </a:p>
        </p:txBody>
      </p:sp>
      <p:pic>
        <p:nvPicPr>
          <p:cNvPr id="5" name="Content Placeholder 4"/>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5190718" y="2317337"/>
            <a:ext cx="4277694" cy="2406203"/>
          </a:xfrm>
        </p:spPr>
      </p:pic>
      <p:pic>
        <p:nvPicPr>
          <p:cNvPr id="7" name="Picture 6"/>
          <p:cNvPicPr>
            <a:picLocks noChangeAspect="1"/>
          </p:cNvPicPr>
          <p:nvPr/>
        </p:nvPicPr>
        <p:blipFill rotWithShape="1">
          <a:blip r:embed="rId4" cstate="print">
            <a:extLst>
              <a:ext uri="{28A0092B-C50C-407E-A947-70E740481C1C}">
                <a14:useLocalDpi xmlns:a14="http://schemas.microsoft.com/office/drawing/2010/main" val="0"/>
              </a:ext>
            </a:extLst>
          </a:blip>
          <a:srcRect l="23702" r="12108"/>
          <a:stretch/>
        </p:blipFill>
        <p:spPr>
          <a:xfrm>
            <a:off x="4996979" y="5077372"/>
            <a:ext cx="1669512" cy="1463040"/>
          </a:xfrm>
          <a:prstGeom prst="rect">
            <a:avLst/>
          </a:prstGeom>
        </p:spPr>
      </p:pic>
      <p:pic>
        <p:nvPicPr>
          <p:cNvPr id="8" name="Picture 7"/>
          <p:cNvPicPr>
            <a:picLocks noChangeAspect="1"/>
          </p:cNvPicPr>
          <p:nvPr/>
        </p:nvPicPr>
        <p:blipFill rotWithShape="1">
          <a:blip r:embed="rId5" cstate="print">
            <a:extLst>
              <a:ext uri="{28A0092B-C50C-407E-A947-70E740481C1C}">
                <a14:useLocalDpi xmlns:a14="http://schemas.microsoft.com/office/drawing/2010/main" val="0"/>
              </a:ext>
            </a:extLst>
          </a:blip>
          <a:srcRect l="28053" r="7856"/>
          <a:stretch/>
        </p:blipFill>
        <p:spPr>
          <a:xfrm>
            <a:off x="4999512" y="457199"/>
            <a:ext cx="1666979" cy="1463040"/>
          </a:xfrm>
          <a:prstGeom prst="rect">
            <a:avLst/>
          </a:prstGeom>
        </p:spPr>
      </p:pic>
      <p:pic>
        <p:nvPicPr>
          <p:cNvPr id="9" name="Picture 8"/>
          <p:cNvPicPr>
            <a:picLocks noChangeAspect="1"/>
          </p:cNvPicPr>
          <p:nvPr/>
        </p:nvPicPr>
        <p:blipFill rotWithShape="1">
          <a:blip r:embed="rId6" cstate="print">
            <a:extLst>
              <a:ext uri="{28A0092B-C50C-407E-A947-70E740481C1C}">
                <a14:useLocalDpi xmlns:a14="http://schemas.microsoft.com/office/drawing/2010/main" val="0"/>
              </a:ext>
            </a:extLst>
          </a:blip>
          <a:srcRect l="25325" r="10388"/>
          <a:stretch/>
        </p:blipFill>
        <p:spPr>
          <a:xfrm>
            <a:off x="9709757" y="3536587"/>
            <a:ext cx="1672046" cy="1463040"/>
          </a:xfrm>
          <a:prstGeom prst="rect">
            <a:avLst/>
          </a:prstGeom>
        </p:spPr>
      </p:pic>
      <p:pic>
        <p:nvPicPr>
          <p:cNvPr id="10" name="Picture 9"/>
          <p:cNvPicPr>
            <a:picLocks noChangeAspect="1"/>
          </p:cNvPicPr>
          <p:nvPr/>
        </p:nvPicPr>
        <p:blipFill rotWithShape="1">
          <a:blip r:embed="rId7" cstate="print">
            <a:extLst>
              <a:ext uri="{28A0092B-C50C-407E-A947-70E740481C1C}">
                <a14:useLocalDpi xmlns:a14="http://schemas.microsoft.com/office/drawing/2010/main" val="0"/>
              </a:ext>
            </a:extLst>
          </a:blip>
          <a:srcRect l="24934" r="10780"/>
          <a:stretch/>
        </p:blipFill>
        <p:spPr>
          <a:xfrm>
            <a:off x="9709758" y="1995802"/>
            <a:ext cx="1672045" cy="1463040"/>
          </a:xfrm>
          <a:prstGeom prst="rect">
            <a:avLst/>
          </a:prstGeom>
        </p:spPr>
      </p:pic>
      <p:pic>
        <p:nvPicPr>
          <p:cNvPr id="12" name="Picture 11"/>
          <p:cNvPicPr>
            <a:picLocks noChangeAspect="1"/>
          </p:cNvPicPr>
          <p:nvPr/>
        </p:nvPicPr>
        <p:blipFill rotWithShape="1">
          <a:blip r:embed="rId8" cstate="print">
            <a:extLst>
              <a:ext uri="{28A0092B-C50C-407E-A947-70E740481C1C}">
                <a14:useLocalDpi xmlns:a14="http://schemas.microsoft.com/office/drawing/2010/main" val="0"/>
              </a:ext>
            </a:extLst>
          </a:blip>
          <a:srcRect l="32045" r="4156"/>
          <a:stretch/>
        </p:blipFill>
        <p:spPr>
          <a:xfrm>
            <a:off x="6893978" y="5083311"/>
            <a:ext cx="1659379" cy="1463040"/>
          </a:xfrm>
          <a:prstGeom prst="rect">
            <a:avLst/>
          </a:prstGeom>
        </p:spPr>
      </p:pic>
      <p:pic>
        <p:nvPicPr>
          <p:cNvPr id="13" name="Picture 12"/>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8780844" y="5077372"/>
            <a:ext cx="2600960" cy="1463040"/>
          </a:xfrm>
          <a:prstGeom prst="rect">
            <a:avLst/>
          </a:prstGeom>
        </p:spPr>
      </p:pic>
      <p:pic>
        <p:nvPicPr>
          <p:cNvPr id="14" name="Picture 13"/>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8780844" y="455017"/>
            <a:ext cx="2600959" cy="1463040"/>
          </a:xfrm>
          <a:prstGeom prst="rect">
            <a:avLst/>
          </a:prstGeom>
        </p:spPr>
      </p:pic>
      <p:pic>
        <p:nvPicPr>
          <p:cNvPr id="15" name="Picture 14"/>
          <p:cNvPicPr>
            <a:picLocks noChangeAspect="1"/>
          </p:cNvPicPr>
          <p:nvPr/>
        </p:nvPicPr>
        <p:blipFill rotWithShape="1">
          <a:blip r:embed="rId11" cstate="print">
            <a:extLst>
              <a:ext uri="{28A0092B-C50C-407E-A947-70E740481C1C}">
                <a14:useLocalDpi xmlns:a14="http://schemas.microsoft.com/office/drawing/2010/main" val="0"/>
              </a:ext>
            </a:extLst>
          </a:blip>
          <a:srcRect l="30097" r="6007"/>
          <a:stretch/>
        </p:blipFill>
        <p:spPr>
          <a:xfrm>
            <a:off x="6886378" y="455017"/>
            <a:ext cx="1661912" cy="1463040"/>
          </a:xfrm>
          <a:prstGeom prst="rect">
            <a:avLst/>
          </a:prstGeom>
        </p:spPr>
      </p:pic>
      <p:pic>
        <p:nvPicPr>
          <p:cNvPr id="17" name="Picture 16"/>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932034" y="3963194"/>
            <a:ext cx="2629515" cy="1985285"/>
          </a:xfrm>
          <a:prstGeom prst="rect">
            <a:avLst/>
          </a:prstGeom>
        </p:spPr>
      </p:pic>
    </p:spTree>
    <p:extLst>
      <p:ext uri="{BB962C8B-B14F-4D97-AF65-F5344CB8AC3E}">
        <p14:creationId xmlns:p14="http://schemas.microsoft.com/office/powerpoint/2010/main" val="36089976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wipe(left)">
                                      <p:cBhvr>
                                        <p:cTn id="7" dur="1000"/>
                                        <p:tgtEl>
                                          <p:spTgt spid="4">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par>
                                <p:cTn id="11" presetID="10" presetClass="entr" presetSubtype="0" fill="hold" nodeType="with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fade">
                                      <p:cBhvr>
                                        <p:cTn id="13" dur="500"/>
                                        <p:tgtEl>
                                          <p:spTgt spid="15"/>
                                        </p:tgtEl>
                                      </p:cBhvr>
                                    </p:animEffect>
                                  </p:childTnLst>
                                </p:cTn>
                              </p:par>
                              <p:par>
                                <p:cTn id="14" presetID="10" presetClass="entr" presetSubtype="0" fill="hold" nodeType="with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500"/>
                                        <p:tgtEl>
                                          <p:spTgt spid="7"/>
                                        </p:tgtEl>
                                      </p:cBhvr>
                                    </p:animEffect>
                                  </p:childTnLst>
                                </p:cTn>
                              </p:par>
                              <p:par>
                                <p:cTn id="17" presetID="10" presetClass="entr" presetSubtype="0" fill="hold" nodeType="with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500"/>
                                        <p:tgtEl>
                                          <p:spTgt spid="12"/>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grpId="0" nodeType="clickEffect">
                                  <p:stCondLst>
                                    <p:cond delay="0"/>
                                  </p:stCondLst>
                                  <p:childTnLst>
                                    <p:set>
                                      <p:cBhvr>
                                        <p:cTn id="23" dur="1" fill="hold">
                                          <p:stCondLst>
                                            <p:cond delay="0"/>
                                          </p:stCondLst>
                                        </p:cTn>
                                        <p:tgtEl>
                                          <p:spTgt spid="4">
                                            <p:txEl>
                                              <p:pRg st="1" end="1"/>
                                            </p:txEl>
                                          </p:spTgt>
                                        </p:tgtEl>
                                        <p:attrNameLst>
                                          <p:attrName>style.visibility</p:attrName>
                                        </p:attrNameLst>
                                      </p:cBhvr>
                                      <p:to>
                                        <p:strVal val="visible"/>
                                      </p:to>
                                    </p:set>
                                    <p:animEffect transition="in" filter="wipe(left)">
                                      <p:cBhvr>
                                        <p:cTn id="24" dur="1000"/>
                                        <p:tgtEl>
                                          <p:spTgt spid="4">
                                            <p:txEl>
                                              <p:pRg st="1" end="1"/>
                                            </p:txEl>
                                          </p:spTgt>
                                        </p:tgtEl>
                                      </p:cBhvr>
                                    </p:animEffect>
                                  </p:childTnLst>
                                </p:cTn>
                              </p:par>
                              <p:par>
                                <p:cTn id="25" presetID="10" presetClass="entr" presetSubtype="0" fill="hold" nodeType="with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fade">
                                      <p:cBhvr>
                                        <p:cTn id="27" dur="500"/>
                                        <p:tgtEl>
                                          <p:spTgt spid="14"/>
                                        </p:tgtEl>
                                      </p:cBhvr>
                                    </p:animEffect>
                                  </p:childTnLst>
                                </p:cTn>
                              </p:par>
                              <p:par>
                                <p:cTn id="28" presetID="10" presetClass="entr" presetSubtype="0" fill="hold" nodeType="withEffect">
                                  <p:stCondLst>
                                    <p:cond delay="0"/>
                                  </p:stCondLst>
                                  <p:childTnLst>
                                    <p:set>
                                      <p:cBhvr>
                                        <p:cTn id="29" dur="1" fill="hold">
                                          <p:stCondLst>
                                            <p:cond delay="0"/>
                                          </p:stCondLst>
                                        </p:cTn>
                                        <p:tgtEl>
                                          <p:spTgt spid="13"/>
                                        </p:tgtEl>
                                        <p:attrNameLst>
                                          <p:attrName>style.visibility</p:attrName>
                                        </p:attrNameLst>
                                      </p:cBhvr>
                                      <p:to>
                                        <p:strVal val="visible"/>
                                      </p:to>
                                    </p:set>
                                    <p:animEffect transition="in" filter="fade">
                                      <p:cBhvr>
                                        <p:cTn id="30" dur="500"/>
                                        <p:tgtEl>
                                          <p:spTgt spid="13"/>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grpId="0" nodeType="clickEffect">
                                  <p:stCondLst>
                                    <p:cond delay="0"/>
                                  </p:stCondLst>
                                  <p:childTnLst>
                                    <p:set>
                                      <p:cBhvr>
                                        <p:cTn id="34" dur="1" fill="hold">
                                          <p:stCondLst>
                                            <p:cond delay="0"/>
                                          </p:stCondLst>
                                        </p:cTn>
                                        <p:tgtEl>
                                          <p:spTgt spid="4">
                                            <p:txEl>
                                              <p:pRg st="2" end="2"/>
                                            </p:txEl>
                                          </p:spTgt>
                                        </p:tgtEl>
                                        <p:attrNameLst>
                                          <p:attrName>style.visibility</p:attrName>
                                        </p:attrNameLst>
                                      </p:cBhvr>
                                      <p:to>
                                        <p:strVal val="visible"/>
                                      </p:to>
                                    </p:set>
                                    <p:animEffect transition="in" filter="wipe(left)">
                                      <p:cBhvr>
                                        <p:cTn id="35" dur="1000"/>
                                        <p:tgtEl>
                                          <p:spTgt spid="4">
                                            <p:txEl>
                                              <p:pRg st="2" end="2"/>
                                            </p:txEl>
                                          </p:spTgt>
                                        </p:tgtEl>
                                      </p:cBhvr>
                                    </p:animEffect>
                                  </p:childTnLst>
                                </p:cTn>
                              </p:par>
                              <p:par>
                                <p:cTn id="36" presetID="10" presetClass="entr" presetSubtype="0" fill="hold" nodeType="withEffect">
                                  <p:stCondLst>
                                    <p:cond delay="0"/>
                                  </p:stCondLst>
                                  <p:childTnLst>
                                    <p:set>
                                      <p:cBhvr>
                                        <p:cTn id="37" dur="1" fill="hold">
                                          <p:stCondLst>
                                            <p:cond delay="0"/>
                                          </p:stCondLst>
                                        </p:cTn>
                                        <p:tgtEl>
                                          <p:spTgt spid="10"/>
                                        </p:tgtEl>
                                        <p:attrNameLst>
                                          <p:attrName>style.visibility</p:attrName>
                                        </p:attrNameLst>
                                      </p:cBhvr>
                                      <p:to>
                                        <p:strVal val="visible"/>
                                      </p:to>
                                    </p:set>
                                    <p:animEffect transition="in" filter="fade">
                                      <p:cBhvr>
                                        <p:cTn id="38" dur="500"/>
                                        <p:tgtEl>
                                          <p:spTgt spid="10"/>
                                        </p:tgtEl>
                                      </p:cBhvr>
                                    </p:animEffect>
                                  </p:childTnLst>
                                </p:cTn>
                              </p:par>
                              <p:par>
                                <p:cTn id="39" presetID="10" presetClass="entr" presetSubtype="0" fill="hold" nodeType="withEffect">
                                  <p:stCondLst>
                                    <p:cond delay="0"/>
                                  </p:stCondLst>
                                  <p:childTnLst>
                                    <p:set>
                                      <p:cBhvr>
                                        <p:cTn id="40" dur="1" fill="hold">
                                          <p:stCondLst>
                                            <p:cond delay="0"/>
                                          </p:stCondLst>
                                        </p:cTn>
                                        <p:tgtEl>
                                          <p:spTgt spid="9"/>
                                        </p:tgtEl>
                                        <p:attrNameLst>
                                          <p:attrName>style.visibility</p:attrName>
                                        </p:attrNameLst>
                                      </p:cBhvr>
                                      <p:to>
                                        <p:strVal val="visible"/>
                                      </p:to>
                                    </p:set>
                                    <p:animEffect transition="in" filter="fade">
                                      <p:cBhvr>
                                        <p:cTn id="41" dur="500"/>
                                        <p:tgtEl>
                                          <p:spTgt spid="9"/>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nodeType="clickEffect">
                                  <p:stCondLst>
                                    <p:cond delay="0"/>
                                  </p:stCondLst>
                                  <p:childTnLst>
                                    <p:set>
                                      <p:cBhvr>
                                        <p:cTn id="45" dur="1" fill="hold">
                                          <p:stCondLst>
                                            <p:cond delay="0"/>
                                          </p:stCondLst>
                                        </p:cTn>
                                        <p:tgtEl>
                                          <p:spTgt spid="5"/>
                                        </p:tgtEl>
                                        <p:attrNameLst>
                                          <p:attrName>style.visibility</p:attrName>
                                        </p:attrNameLst>
                                      </p:cBhvr>
                                      <p:to>
                                        <p:strVal val="visible"/>
                                      </p:to>
                                    </p:set>
                                    <p:animEffect transition="in" filter="fade">
                                      <p:cBhvr>
                                        <p:cTn id="46" dur="500"/>
                                        <p:tgtEl>
                                          <p:spTgt spid="5"/>
                                        </p:tgtEl>
                                      </p:cBhvr>
                                    </p:animEffect>
                                  </p:childTnLst>
                                </p:cTn>
                              </p:par>
                            </p:childTnLst>
                          </p:cTn>
                        </p:par>
                      </p:childTnLst>
                    </p:cTn>
                  </p:par>
                  <p:par>
                    <p:cTn id="47" fill="hold">
                      <p:stCondLst>
                        <p:cond delay="indefinite"/>
                      </p:stCondLst>
                      <p:childTnLst>
                        <p:par>
                          <p:cTn id="48" fill="hold">
                            <p:stCondLst>
                              <p:cond delay="0"/>
                            </p:stCondLst>
                            <p:childTnLst>
                              <p:par>
                                <p:cTn id="49" presetID="22" presetClass="entr" presetSubtype="8" fill="hold" grpId="0" nodeType="clickEffect">
                                  <p:stCondLst>
                                    <p:cond delay="0"/>
                                  </p:stCondLst>
                                  <p:childTnLst>
                                    <p:set>
                                      <p:cBhvr>
                                        <p:cTn id="50" dur="1" fill="hold">
                                          <p:stCondLst>
                                            <p:cond delay="0"/>
                                          </p:stCondLst>
                                        </p:cTn>
                                        <p:tgtEl>
                                          <p:spTgt spid="4">
                                            <p:txEl>
                                              <p:pRg st="3" end="3"/>
                                            </p:txEl>
                                          </p:spTgt>
                                        </p:tgtEl>
                                        <p:attrNameLst>
                                          <p:attrName>style.visibility</p:attrName>
                                        </p:attrNameLst>
                                      </p:cBhvr>
                                      <p:to>
                                        <p:strVal val="visible"/>
                                      </p:to>
                                    </p:set>
                                    <p:animEffect transition="in" filter="wipe(left)">
                                      <p:cBhvr>
                                        <p:cTn id="51" dur="1000"/>
                                        <p:tgtEl>
                                          <p:spTgt spid="4">
                                            <p:txEl>
                                              <p:pRg st="3" end="3"/>
                                            </p:txEl>
                                          </p:spTgt>
                                        </p:tgtEl>
                                      </p:cBhvr>
                                    </p:animEffect>
                                  </p:childTnLst>
                                </p:cTn>
                              </p:par>
                              <p:par>
                                <p:cTn id="52" presetID="10" presetClass="entr" presetSubtype="0" fill="hold" nodeType="withEffect">
                                  <p:stCondLst>
                                    <p:cond delay="0"/>
                                  </p:stCondLst>
                                  <p:childTnLst>
                                    <p:set>
                                      <p:cBhvr>
                                        <p:cTn id="53" dur="1" fill="hold">
                                          <p:stCondLst>
                                            <p:cond delay="0"/>
                                          </p:stCondLst>
                                        </p:cTn>
                                        <p:tgtEl>
                                          <p:spTgt spid="17"/>
                                        </p:tgtEl>
                                        <p:attrNameLst>
                                          <p:attrName>style.visibility</p:attrName>
                                        </p:attrNameLst>
                                      </p:cBhvr>
                                      <p:to>
                                        <p:strVal val="visible"/>
                                      </p:to>
                                    </p:set>
                                    <p:animEffect transition="in" filter="fade">
                                      <p:cBhvr>
                                        <p:cTn id="54"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24583" y="5312094"/>
            <a:ext cx="4742330" cy="2554316"/>
          </a:xfrm>
        </p:spPr>
        <p:txBody>
          <a:bodyPr>
            <a:normAutofit/>
          </a:bodyPr>
          <a:lstStyle/>
          <a:p>
            <a:pPr algn="l"/>
            <a:r>
              <a:rPr lang="en-US" sz="4400" dirty="0" smtClean="0">
                <a:solidFill>
                  <a:schemeClr val="tx2"/>
                </a:solidFill>
              </a:rPr>
              <a:t>Questions?</a:t>
            </a:r>
            <a:endParaRPr lang="en-US" sz="3600" dirty="0"/>
          </a:p>
          <a:p>
            <a:pPr algn="l"/>
            <a:r>
              <a:rPr lang="en-US" sz="3600" dirty="0" smtClean="0">
                <a:solidFill>
                  <a:schemeClr val="tx2"/>
                </a:solidFill>
              </a:rPr>
              <a:t>Reactions?</a:t>
            </a:r>
            <a:endParaRPr lang="en-US" sz="4400" dirty="0" smtClean="0">
              <a:solidFill>
                <a:schemeClr val="tx2"/>
              </a:solidFill>
            </a:endParaRPr>
          </a:p>
        </p:txBody>
      </p:sp>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l="22819" t="786" r="19363" b="5265"/>
          <a:stretch/>
        </p:blipFill>
        <p:spPr>
          <a:xfrm>
            <a:off x="612648" y="1122363"/>
            <a:ext cx="5815584" cy="4480560"/>
          </a:xfrm>
          <a:prstGeom prst="rect">
            <a:avLst/>
          </a:prstGeom>
        </p:spPr>
      </p:pic>
      <p:pic>
        <p:nvPicPr>
          <p:cNvPr id="6" name="Picture 5"/>
          <p:cNvPicPr>
            <a:picLocks noChangeAspect="1"/>
          </p:cNvPicPr>
          <p:nvPr/>
        </p:nvPicPr>
        <p:blipFill rotWithShape="1">
          <a:blip r:embed="rId4">
            <a:extLst>
              <a:ext uri="{28A0092B-C50C-407E-A947-70E740481C1C}">
                <a14:useLocalDpi xmlns:a14="http://schemas.microsoft.com/office/drawing/2010/main" val="0"/>
              </a:ext>
            </a:extLst>
          </a:blip>
          <a:srcRect l="12589" t="6642" r="7471"/>
          <a:stretch/>
        </p:blipFill>
        <p:spPr>
          <a:xfrm>
            <a:off x="9355823" y="4393726"/>
            <a:ext cx="2083142" cy="1836736"/>
          </a:xfrm>
          <a:prstGeom prst="rect">
            <a:avLst/>
          </a:prstGeom>
        </p:spPr>
      </p:pic>
      <p:sp>
        <p:nvSpPr>
          <p:cNvPr id="7" name="Rectangle 6"/>
          <p:cNvSpPr/>
          <p:nvPr/>
        </p:nvSpPr>
        <p:spPr>
          <a:xfrm>
            <a:off x="0" y="0"/>
            <a:ext cx="12192000" cy="6858000"/>
          </a:xfrm>
          <a:prstGeom prst="rect">
            <a:avLst/>
          </a:prstGeom>
          <a:no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p:cNvSpPr txBox="1"/>
          <p:nvPr/>
        </p:nvSpPr>
        <p:spPr>
          <a:xfrm>
            <a:off x="6172200" y="5070794"/>
            <a:ext cx="3049422" cy="1477328"/>
          </a:xfrm>
          <a:prstGeom prst="rect">
            <a:avLst/>
          </a:prstGeom>
          <a:noFill/>
        </p:spPr>
        <p:txBody>
          <a:bodyPr wrap="square" rtlCol="0">
            <a:spAutoFit/>
          </a:bodyPr>
          <a:lstStyle/>
          <a:p>
            <a:pPr algn="r"/>
            <a:r>
              <a:rPr lang="en-US" dirty="0" smtClean="0"/>
              <a:t>Contact Information:</a:t>
            </a:r>
          </a:p>
          <a:p>
            <a:pPr algn="r"/>
            <a:r>
              <a:rPr lang="en-US" dirty="0" smtClean="0"/>
              <a:t>Susan Boye-Lynn</a:t>
            </a:r>
          </a:p>
          <a:p>
            <a:pPr algn="r"/>
            <a:r>
              <a:rPr lang="en-US" dirty="0" smtClean="0">
                <a:solidFill>
                  <a:schemeClr val="tx2"/>
                </a:solidFill>
                <a:hlinkClick r:id="rId5"/>
              </a:rPr>
              <a:t>sboye-lynn@sandiaprep.org</a:t>
            </a:r>
            <a:endParaRPr lang="en-US" dirty="0" smtClean="0">
              <a:solidFill>
                <a:schemeClr val="tx2"/>
              </a:solidFill>
            </a:endParaRPr>
          </a:p>
          <a:p>
            <a:pPr algn="r"/>
            <a:r>
              <a:rPr lang="en-US" dirty="0" smtClean="0">
                <a:solidFill>
                  <a:schemeClr val="tx2"/>
                </a:solidFill>
                <a:hlinkClick r:id="rId6"/>
              </a:rPr>
              <a:t>boyelynn@comcast.net</a:t>
            </a:r>
            <a:endParaRPr lang="en-US" dirty="0" smtClean="0">
              <a:solidFill>
                <a:schemeClr val="tx2"/>
              </a:solidFill>
            </a:endParaRPr>
          </a:p>
          <a:p>
            <a:pPr algn="r"/>
            <a:endParaRPr lang="en-US" dirty="0"/>
          </a:p>
        </p:txBody>
      </p:sp>
      <p:sp>
        <p:nvSpPr>
          <p:cNvPr id="2" name="TextBox 1"/>
          <p:cNvSpPr txBox="1"/>
          <p:nvPr/>
        </p:nvSpPr>
        <p:spPr>
          <a:xfrm>
            <a:off x="2948317" y="396370"/>
            <a:ext cx="8185126" cy="2031325"/>
          </a:xfrm>
          <a:prstGeom prst="rect">
            <a:avLst/>
          </a:prstGeom>
          <a:noFill/>
        </p:spPr>
        <p:txBody>
          <a:bodyPr wrap="square" rtlCol="0">
            <a:spAutoFit/>
          </a:bodyPr>
          <a:lstStyle/>
          <a:p>
            <a:r>
              <a:rPr lang="en-US" b="1" dirty="0" smtClean="0">
                <a:latin typeface="Arial" panose="020B0604020202020204" pitchFamily="34" charset="0"/>
                <a:cs typeface="Arial" panose="020B0604020202020204" pitchFamily="34" charset="0"/>
              </a:rPr>
              <a:t>Useful links: </a:t>
            </a:r>
          </a:p>
          <a:p>
            <a:r>
              <a:rPr lang="en-US" dirty="0" smtClean="0">
                <a:latin typeface="Arial" panose="020B0604020202020204" pitchFamily="34" charset="0"/>
                <a:cs typeface="Arial" panose="020B0604020202020204" pitchFamily="34" charset="0"/>
              </a:rPr>
              <a:t>Free Screen Recording Extension:  </a:t>
            </a:r>
            <a:r>
              <a:rPr lang="en-US" dirty="0">
                <a:latin typeface="Arial" panose="020B0604020202020204" pitchFamily="34" charset="0"/>
                <a:cs typeface="Arial" panose="020B0604020202020204" pitchFamily="34" charset="0"/>
                <a:hlinkClick r:id="rId7"/>
              </a:rPr>
              <a:t>https://recorder.freebusinessapps.net</a:t>
            </a:r>
            <a:endParaRPr lang="en-US" dirty="0" smtClean="0">
              <a:latin typeface="Arial" panose="020B0604020202020204" pitchFamily="34" charset="0"/>
              <a:cs typeface="Arial" panose="020B0604020202020204" pitchFamily="34" charset="0"/>
            </a:endParaRPr>
          </a:p>
          <a:p>
            <a:r>
              <a:rPr lang="en-US" dirty="0" smtClean="0">
                <a:latin typeface="Arial" panose="020B0604020202020204" pitchFamily="34" charset="0"/>
                <a:cs typeface="Arial" panose="020B0604020202020204" pitchFamily="34" charset="0"/>
              </a:rPr>
              <a:t>Free Audio Recording Software: </a:t>
            </a:r>
            <a:r>
              <a:rPr lang="en-US" dirty="0">
                <a:latin typeface="Arial" panose="020B0604020202020204" pitchFamily="34" charset="0"/>
                <a:cs typeface="Arial" panose="020B0604020202020204" pitchFamily="34" charset="0"/>
                <a:hlinkClick r:id="rId8"/>
              </a:rPr>
              <a:t>https://www.audacityteam.org/download</a:t>
            </a:r>
            <a:r>
              <a:rPr lang="en-US" dirty="0" smtClean="0">
                <a:latin typeface="Arial" panose="020B0604020202020204" pitchFamily="34" charset="0"/>
                <a:cs typeface="Arial" panose="020B0604020202020204" pitchFamily="34" charset="0"/>
                <a:hlinkClick r:id="rId8"/>
              </a:rPr>
              <a:t>/</a:t>
            </a:r>
            <a:endParaRPr lang="en-US" dirty="0" smtClean="0">
              <a:latin typeface="Arial" panose="020B0604020202020204" pitchFamily="34" charset="0"/>
              <a:cs typeface="Arial" panose="020B0604020202020204" pitchFamily="34" charset="0"/>
            </a:endParaRPr>
          </a:p>
          <a:p>
            <a:r>
              <a:rPr lang="en-US" dirty="0" smtClean="0">
                <a:latin typeface="Arial" panose="020B0604020202020204" pitchFamily="34" charset="0"/>
                <a:cs typeface="Arial" panose="020B0604020202020204" pitchFamily="34" charset="0"/>
              </a:rPr>
              <a:t>Pear Deck:  </a:t>
            </a:r>
            <a:r>
              <a:rPr lang="en-US" dirty="0">
                <a:latin typeface="Arial" panose="020B0604020202020204" pitchFamily="34" charset="0"/>
                <a:cs typeface="Arial" panose="020B0604020202020204" pitchFamily="34" charset="0"/>
                <a:hlinkClick r:id="rId9"/>
              </a:rPr>
              <a:t>https://</a:t>
            </a:r>
            <a:r>
              <a:rPr lang="en-US" dirty="0" smtClean="0">
                <a:latin typeface="Arial" panose="020B0604020202020204" pitchFamily="34" charset="0"/>
                <a:cs typeface="Arial" panose="020B0604020202020204" pitchFamily="34" charset="0"/>
                <a:hlinkClick r:id="rId9"/>
              </a:rPr>
              <a:t>www.peardeck.com/help-videos</a:t>
            </a:r>
            <a:endParaRPr lang="en-US" dirty="0" smtClean="0">
              <a:latin typeface="Arial" panose="020B0604020202020204" pitchFamily="34" charset="0"/>
              <a:cs typeface="Arial" panose="020B0604020202020204" pitchFamily="34" charset="0"/>
            </a:endParaRPr>
          </a:p>
          <a:p>
            <a:r>
              <a:rPr lang="en-US" dirty="0" smtClean="0">
                <a:latin typeface="Arial" panose="020B0604020202020204" pitchFamily="34" charset="0"/>
                <a:cs typeface="Arial" panose="020B0604020202020204" pitchFamily="34" charset="0"/>
              </a:rPr>
              <a:t>Flubaroo:  </a:t>
            </a:r>
            <a:r>
              <a:rPr lang="en-US" dirty="0">
                <a:hlinkClick r:id="rId10"/>
              </a:rPr>
              <a:t>http://</a:t>
            </a:r>
            <a:r>
              <a:rPr lang="en-US" dirty="0" smtClean="0">
                <a:hlinkClick r:id="rId10"/>
              </a:rPr>
              <a:t>www.flubaroo.com/try-flubaroo-now</a:t>
            </a:r>
            <a:endParaRPr lang="en-US" dirty="0" smtClean="0"/>
          </a:p>
          <a:p>
            <a:r>
              <a:rPr lang="en-US" dirty="0" smtClean="0">
                <a:latin typeface="Arial" panose="020B0604020202020204" pitchFamily="34" charset="0"/>
                <a:cs typeface="Arial" panose="020B0604020202020204" pitchFamily="34" charset="0"/>
              </a:rPr>
              <a:t>Royalty Free &amp; </a:t>
            </a:r>
            <a:r>
              <a:rPr lang="en-US" dirty="0">
                <a:latin typeface="Arial" panose="020B0604020202020204" pitchFamily="34" charset="0"/>
                <a:cs typeface="Arial" panose="020B0604020202020204" pitchFamily="34" charset="0"/>
              </a:rPr>
              <a:t>Free Graphics:  </a:t>
            </a:r>
            <a:r>
              <a:rPr lang="en-US" dirty="0">
                <a:latin typeface="Arial" panose="020B0604020202020204" pitchFamily="34" charset="0"/>
                <a:cs typeface="Arial" panose="020B0604020202020204" pitchFamily="34" charset="0"/>
                <a:hlinkClick r:id="rId11"/>
              </a:rPr>
              <a:t>https://pixabay.com</a:t>
            </a:r>
            <a:r>
              <a:rPr lang="en-US" dirty="0" smtClean="0">
                <a:latin typeface="Arial" panose="020B0604020202020204" pitchFamily="34" charset="0"/>
                <a:cs typeface="Arial" panose="020B0604020202020204" pitchFamily="34" charset="0"/>
                <a:hlinkClick r:id="rId11"/>
              </a:rPr>
              <a:t>/</a:t>
            </a:r>
            <a:endParaRPr lang="en-US" dirty="0" smtClean="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61997308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P&amp;P">
      <a:dk1>
        <a:sysClr val="windowText" lastClr="000000"/>
      </a:dk1>
      <a:lt1>
        <a:sysClr val="window" lastClr="FFFFFF"/>
      </a:lt1>
      <a:dk2>
        <a:srgbClr val="146405"/>
      </a:dk2>
      <a:lt2>
        <a:srgbClr val="E7E6E6"/>
      </a:lt2>
      <a:accent1>
        <a:srgbClr val="259905"/>
      </a:accent1>
      <a:accent2>
        <a:srgbClr val="FE7002"/>
      </a:accent2>
      <a:accent3>
        <a:srgbClr val="A5A5A5"/>
      </a:accent3>
      <a:accent4>
        <a:srgbClr val="FDBE0E"/>
      </a:accent4>
      <a:accent5>
        <a:srgbClr val="7C9CD6"/>
      </a:accent5>
      <a:accent6>
        <a:srgbClr val="70AD47"/>
      </a:accent6>
      <a:hlink>
        <a:srgbClr val="055CB3"/>
      </a:hlink>
      <a:folHlink>
        <a:srgbClr val="733D58"/>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amp;PTemplate.potx" id="{7654C6BA-A6E8-480F-A1DD-6BFB9386B60C}" vid="{7554A5A4-ECF7-4564-8D42-D7482A8A576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3628</TotalTime>
  <Words>2141</Words>
  <Application>Microsoft Office PowerPoint</Application>
  <PresentationFormat>Widescreen</PresentationFormat>
  <Paragraphs>255</Paragraphs>
  <Slides>12</Slides>
  <Notes>12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12</vt:i4>
      </vt:variant>
    </vt:vector>
  </HeadingPairs>
  <TitlesOfParts>
    <vt:vector size="16" baseType="lpstr">
      <vt:lpstr>Arial</vt:lpstr>
      <vt:lpstr>Calibri</vt:lpstr>
      <vt:lpstr>Wingdings</vt:lpstr>
      <vt:lpstr>Office Theme</vt:lpstr>
      <vt:lpstr>Pepper and Pear Instructional Design</vt:lpstr>
      <vt:lpstr>What is your best opening activity?</vt:lpstr>
      <vt:lpstr>Using Zoom &amp; Video Well</vt:lpstr>
      <vt:lpstr>Zoom  – Using Slides</vt:lpstr>
      <vt:lpstr>Zoom - Working the Functions</vt:lpstr>
      <vt:lpstr>Zoom - Learnable Chunks</vt:lpstr>
      <vt:lpstr>Zoom - Summary</vt:lpstr>
      <vt:lpstr>Video - Linking the Learning</vt:lpstr>
      <vt:lpstr>Video - 3 to 7 Rule</vt:lpstr>
      <vt:lpstr>Video - The Exception</vt:lpstr>
      <vt:lpstr>Video - Last Notes</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Susan Boye-Lynn</dc:creator>
  <cp:lastModifiedBy>Susan Boye-Lynn</cp:lastModifiedBy>
  <cp:revision>147</cp:revision>
  <cp:lastPrinted>2020-06-09T23:09:11Z</cp:lastPrinted>
  <dcterms:created xsi:type="dcterms:W3CDTF">2020-06-01T05:06:14Z</dcterms:created>
  <dcterms:modified xsi:type="dcterms:W3CDTF">2020-07-20T06:38:37Z</dcterms:modified>
</cp:coreProperties>
</file>