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4" r:id="rId2"/>
    <p:sldId id="259" r:id="rId3"/>
    <p:sldId id="257" r:id="rId4"/>
    <p:sldId id="258" r:id="rId5"/>
    <p:sldId id="260" r:id="rId6"/>
    <p:sldId id="263" r:id="rId7"/>
    <p:sldId id="261" r:id="rId8"/>
    <p:sldId id="265" r:id="rId9"/>
    <p:sldId id="266" r:id="rId10"/>
    <p:sldId id="256" r:id="rId1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4" autoAdjust="0"/>
    <p:restoredTop sz="79056" autoAdjust="0"/>
  </p:normalViewPr>
  <p:slideViewPr>
    <p:cSldViewPr snapToGrid="0">
      <p:cViewPr varScale="1">
        <p:scale>
          <a:sx n="88" d="100"/>
          <a:sy n="88" d="100"/>
        </p:scale>
        <p:origin x="1104"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E717CEC6-325B-4CA5-9171-72534C8BD57F}" type="datetimeFigureOut">
              <a:rPr lang="en-US" smtClean="0"/>
              <a:t>7/20/2020</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0D205312-8693-4F13-A968-2470EBA95EF4}" type="slidenum">
              <a:rPr lang="en-US" smtClean="0"/>
              <a:t>‹#›</a:t>
            </a:fld>
            <a:endParaRPr lang="en-US"/>
          </a:p>
        </p:txBody>
      </p:sp>
    </p:spTree>
    <p:extLst>
      <p:ext uri="{BB962C8B-B14F-4D97-AF65-F5344CB8AC3E}">
        <p14:creationId xmlns:p14="http://schemas.microsoft.com/office/powerpoint/2010/main" val="1360440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baseline="0" dirty="0" smtClean="0"/>
              <a:t>My Goal:  to offer perspectives on online learning, ways to make this work for you and your students </a:t>
            </a:r>
          </a:p>
          <a:p>
            <a:pPr defTabSz="942289">
              <a:defRPr/>
            </a:pPr>
            <a:endParaRPr lang="en-US" baseline="0" dirty="0" smtClean="0"/>
          </a:p>
          <a:p>
            <a:pPr defTabSz="942289">
              <a:defRPr/>
            </a:pPr>
            <a:r>
              <a:rPr lang="en-US" baseline="0" dirty="0" smtClean="0"/>
              <a:t>Not: to teach you platforms or tell you what to use</a:t>
            </a:r>
          </a:p>
          <a:p>
            <a:pPr defTabSz="942289">
              <a:defRPr/>
            </a:pPr>
            <a:endParaRPr lang="en-US" baseline="0" dirty="0" smtClean="0"/>
          </a:p>
          <a:p>
            <a:pPr defTabSz="942289">
              <a:defRPr/>
            </a:pPr>
            <a:r>
              <a:rPr lang="en-US" baseline="0" dirty="0" smtClean="0"/>
              <a:t>I can only suggest ways that will interlink what you have and set up systems for long-term benefit</a:t>
            </a:r>
            <a:endParaRPr lang="en-US" dirty="0" smtClean="0"/>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1</a:t>
            </a:fld>
            <a:endParaRPr lang="en-US"/>
          </a:p>
        </p:txBody>
      </p:sp>
    </p:spTree>
    <p:extLst>
      <p:ext uri="{BB962C8B-B14F-4D97-AF65-F5344CB8AC3E}">
        <p14:creationId xmlns:p14="http://schemas.microsoft.com/office/powerpoint/2010/main" val="181441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Cormier and </a:t>
            </a:r>
            <a:r>
              <a:rPr lang="en-US" dirty="0" err="1"/>
              <a:t>Siemans</a:t>
            </a:r>
            <a:r>
              <a:rPr lang="en-US" dirty="0"/>
              <a:t> (2010) also suggest several roles instructors can take to provide active teaching presence in an online course:</a:t>
            </a:r>
          </a:p>
          <a:p>
            <a:r>
              <a:rPr lang="en-US" dirty="0"/>
              <a:t>Amplifying - Drawing attention to important ideas/concepts, both in the course materials and in student comments or other work.</a:t>
            </a:r>
          </a:p>
          <a:p>
            <a:r>
              <a:rPr lang="en-US" dirty="0"/>
              <a:t>Curating - Selecting and arranging readings, videos, and other resources to scaffold concepts</a:t>
            </a:r>
          </a:p>
          <a:p>
            <a:r>
              <a:rPr lang="en-US" dirty="0"/>
              <a:t>Aggregating - Finding and displaying patterns in discussions and other communications</a:t>
            </a:r>
          </a:p>
          <a:p>
            <a:r>
              <a:rPr lang="en-US" dirty="0"/>
              <a:t>Modeling - Demonstrate the skills you expect from your students - both in terms of interaction and analysis</a:t>
            </a:r>
          </a:p>
          <a:p>
            <a:endParaRPr lang="en-US" dirty="0" smtClean="0"/>
          </a:p>
          <a:p>
            <a:r>
              <a:rPr lang="en-US" dirty="0" smtClean="0"/>
              <a:t>Sage, Guide or Ghost?</a:t>
            </a:r>
          </a:p>
          <a:p>
            <a:endParaRPr lang="en-US" dirty="0" smtClean="0"/>
          </a:p>
          <a:p>
            <a:r>
              <a:rPr lang="en-US" dirty="0" smtClean="0"/>
              <a:t>The point I want to make here is that a lot of who you think you are online is dependent on whether you are able to project that image consistently and reliably.</a:t>
            </a:r>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2</a:t>
            </a:fld>
            <a:endParaRPr lang="en-US"/>
          </a:p>
        </p:txBody>
      </p:sp>
    </p:spTree>
    <p:extLst>
      <p:ext uri="{BB962C8B-B14F-4D97-AF65-F5344CB8AC3E}">
        <p14:creationId xmlns:p14="http://schemas.microsoft.com/office/powerpoint/2010/main" val="3248320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aseline="0" dirty="0" smtClean="0"/>
          </a:p>
          <a:p>
            <a:endParaRPr lang="en-US" baseline="0" dirty="0" smtClean="0"/>
          </a:p>
          <a:p>
            <a:endParaRPr lang="en-US" baseline="0" dirty="0" smtClean="0"/>
          </a:p>
          <a:p>
            <a:endParaRPr lang="en-US" baseline="0" dirty="0" smtClean="0"/>
          </a:p>
          <a:p>
            <a:pPr marL="176679" indent="-176679">
              <a:buFontTx/>
              <a:buChar char="-"/>
            </a:pPr>
            <a:endParaRPr lang="en-US" baseline="0" dirty="0" smtClean="0"/>
          </a:p>
          <a:p>
            <a:endParaRPr lang="en-US" baseline="0" dirty="0" smtClean="0"/>
          </a:p>
          <a:p>
            <a:pPr marL="176679" indent="-176679">
              <a:buFontTx/>
              <a:buChar char="-"/>
            </a:pPr>
            <a:endParaRPr lang="en-US" baseline="0" dirty="0" smtClean="0"/>
          </a:p>
          <a:p>
            <a:pPr marL="176679" indent="-176679">
              <a:buFontTx/>
              <a:buChar char="-"/>
            </a:pPr>
            <a:endParaRPr lang="en-US" baseline="0" dirty="0" smtClean="0"/>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0D205312-8693-4F13-A968-2470EBA95EF4}" type="slidenum">
              <a:rPr lang="en-US" smtClean="0"/>
              <a:t>3</a:t>
            </a:fld>
            <a:endParaRPr lang="en-US"/>
          </a:p>
        </p:txBody>
      </p:sp>
    </p:spTree>
    <p:extLst>
      <p:ext uri="{BB962C8B-B14F-4D97-AF65-F5344CB8AC3E}">
        <p14:creationId xmlns:p14="http://schemas.microsoft.com/office/powerpoint/2010/main" val="2953667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Development Ratios</a:t>
            </a:r>
            <a:r>
              <a:rPr lang="en-US" baseline="0" dirty="0" smtClean="0"/>
              <a:t> – The Problem</a:t>
            </a:r>
          </a:p>
          <a:p>
            <a:r>
              <a:rPr lang="en-US" baseline="0" dirty="0" smtClean="0"/>
              <a:t>Course development takes a lot of time, how much time did it take you to develop your current face-to-face courses?</a:t>
            </a:r>
          </a:p>
          <a:p>
            <a:endParaRPr lang="en-US" baseline="0" dirty="0" smtClean="0"/>
          </a:p>
          <a:p>
            <a:r>
              <a:rPr lang="en-US" baseline="0" dirty="0" smtClean="0"/>
              <a:t>The basic calculation for moving from f2f to online is an 18 to 1 ratio.  Meaning, if you stick to your current format, it takes about 18 hours to create 1 hour of online learning.  </a:t>
            </a:r>
          </a:p>
          <a:p>
            <a:endParaRPr lang="en-US" baseline="0" dirty="0" smtClean="0"/>
          </a:p>
          <a:p>
            <a:r>
              <a:rPr lang="en-US" baseline="0" dirty="0" smtClean="0"/>
              <a:t>If you try to move it all to digital assets, creating your own learning objects (reusable learning, practice &amp; assessment items) as well as assets (graphics, videos, &amp; audio tracks) the numbers can go as high as 750 to 1.   I built a 1 minute 15 second animation for Presbyterian last year, which took 2 days to build – that was a 768:1 ratio.  </a:t>
            </a:r>
          </a:p>
          <a:p>
            <a:endParaRPr lang="en-US" baseline="0" dirty="0" smtClean="0"/>
          </a:p>
          <a:p>
            <a:r>
              <a:rPr lang="en-US" baseline="0" dirty="0" smtClean="0"/>
              <a:t>The three hours you spend searching for the perfect video is nothing compared to the 50 hours it may take to produce it.</a:t>
            </a:r>
          </a:p>
          <a:p>
            <a:endParaRPr lang="en-US" baseline="0" dirty="0" smtClean="0"/>
          </a:p>
          <a:p>
            <a:r>
              <a:rPr lang="en-US" baseline="0" dirty="0" smtClean="0"/>
              <a:t>It’s daunting, but there are ways to cut that down to work efficiently and effectively.  Also: you are likely NOT going to spend all your time building assets.  You are fortunate to have some studio options, which we will talk about in a later session.</a:t>
            </a:r>
          </a:p>
          <a:p>
            <a:endParaRPr lang="en-US" baseline="0" dirty="0" smtClean="0"/>
          </a:p>
          <a:p>
            <a:r>
              <a:rPr lang="en-US" baseline="0" dirty="0" smtClean="0"/>
              <a:t>Confidence Poll</a:t>
            </a:r>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4</a:t>
            </a:fld>
            <a:endParaRPr lang="en-US"/>
          </a:p>
        </p:txBody>
      </p:sp>
    </p:spTree>
    <p:extLst>
      <p:ext uri="{BB962C8B-B14F-4D97-AF65-F5344CB8AC3E}">
        <p14:creationId xmlns:p14="http://schemas.microsoft.com/office/powerpoint/2010/main" val="2989790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Scaffolding Using Backwards Design (just like you did it before)</a:t>
            </a:r>
          </a:p>
          <a:p>
            <a:pPr marL="647824" lvl="1" indent="-176679">
              <a:buFontTx/>
              <a:buChar char="-"/>
            </a:pPr>
            <a:r>
              <a:rPr lang="en-US" baseline="0" dirty="0" smtClean="0"/>
              <a:t>Standards, Goals and Objectives</a:t>
            </a:r>
          </a:p>
          <a:p>
            <a:pPr marL="647824" lvl="1" indent="-176679">
              <a:buFontTx/>
              <a:buChar char="-"/>
            </a:pPr>
            <a:r>
              <a:rPr lang="en-US" baseline="0" dirty="0" smtClean="0"/>
              <a:t>Course Objectives attached to Final Assessments</a:t>
            </a:r>
          </a:p>
          <a:p>
            <a:pPr marL="647824" lvl="1" indent="-176679">
              <a:buFontTx/>
              <a:buChar char="-"/>
            </a:pPr>
            <a:r>
              <a:rPr lang="en-US" baseline="0" dirty="0" smtClean="0"/>
              <a:t>Learning Outcomes which inform the Modules</a:t>
            </a:r>
          </a:p>
          <a:p>
            <a:pPr marL="647824" lvl="1" indent="-176679">
              <a:buFontTx/>
              <a:buChar char="-"/>
            </a:pPr>
            <a:r>
              <a:rPr lang="en-US" baseline="0" dirty="0" smtClean="0"/>
              <a:t>Modules created from Assignments, Lectures, Activities, Readings, Homework</a:t>
            </a:r>
          </a:p>
          <a:p>
            <a:endParaRPr lang="en-US" baseline="0" dirty="0" smtClean="0"/>
          </a:p>
          <a:p>
            <a:r>
              <a:rPr lang="en-US" b="1" baseline="0" dirty="0" smtClean="0"/>
              <a:t>Activity:  </a:t>
            </a:r>
            <a:r>
              <a:rPr lang="en-US" baseline="0" dirty="0" smtClean="0"/>
              <a:t>In the course of your normal week of classroom teaching:  Where do you spend the bulk of your time?  </a:t>
            </a:r>
            <a:r>
              <a:rPr lang="en-US" b="1" baseline="0" dirty="0" smtClean="0"/>
              <a:t>Please put it in the chat…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5</a:t>
            </a:fld>
            <a:endParaRPr lang="en-US"/>
          </a:p>
        </p:txBody>
      </p:sp>
    </p:spTree>
    <p:extLst>
      <p:ext uri="{BB962C8B-B14F-4D97-AF65-F5344CB8AC3E}">
        <p14:creationId xmlns:p14="http://schemas.microsoft.com/office/powerpoint/2010/main" val="4149152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Content Development</a:t>
            </a:r>
          </a:p>
          <a:p>
            <a:pPr marL="176679" indent="-176679">
              <a:buFontTx/>
              <a:buChar char="-"/>
            </a:pPr>
            <a:r>
              <a:rPr lang="en-US" baseline="0" dirty="0" smtClean="0"/>
              <a:t>Front-Loading (The more you prepare your work before the semester/year starts, the better off you are during the year.  We will have sessions on Templates, Assessments)</a:t>
            </a:r>
          </a:p>
          <a:p>
            <a:pPr marL="176679" indent="-176679" defTabSz="942289">
              <a:buFontTx/>
              <a:buChar char="-"/>
              <a:defRPr/>
            </a:pPr>
            <a:r>
              <a:rPr lang="en-US" baseline="0" dirty="0" smtClean="0"/>
              <a:t>Chunking within Platforms (Know what keeps their attention - in what form)</a:t>
            </a:r>
          </a:p>
          <a:p>
            <a:pPr marL="176679" indent="-176679">
              <a:buFontTx/>
              <a:buChar char="-"/>
            </a:pPr>
            <a:r>
              <a:rPr lang="en-US" baseline="0" dirty="0" smtClean="0"/>
              <a:t>Choices for Flexibility (What items can you easily add or subtract depending on the class?  What can be enrichment?  What can be “remedial”?)</a:t>
            </a:r>
          </a:p>
          <a:p>
            <a:pPr marL="1590113" lvl="3" indent="-176679">
              <a:buFontTx/>
              <a:buChar char="-"/>
            </a:pPr>
            <a:r>
              <a:rPr lang="en-US" baseline="0" dirty="0" smtClean="0"/>
              <a:t>The brightest kids may have gaps – Math terms</a:t>
            </a:r>
          </a:p>
          <a:p>
            <a:pPr marL="1590113" lvl="3" indent="-176679">
              <a:buFontTx/>
              <a:buChar char="-"/>
            </a:pPr>
            <a:r>
              <a:rPr lang="en-US" baseline="0" dirty="0" smtClean="0"/>
              <a:t>Beware of creating decision paralysis</a:t>
            </a:r>
          </a:p>
          <a:p>
            <a:r>
              <a:rPr lang="en-US" baseline="0" dirty="0" smtClean="0"/>
              <a:t>Embracing the Options</a:t>
            </a:r>
          </a:p>
          <a:p>
            <a:pPr marL="176679" indent="-176679">
              <a:buFontTx/>
              <a:buChar char="-"/>
            </a:pPr>
            <a:r>
              <a:rPr lang="en-US" baseline="0" dirty="0" smtClean="0"/>
              <a:t>Asynchronous Learning </a:t>
            </a:r>
          </a:p>
          <a:p>
            <a:pPr marL="633879" lvl="1" indent="-176679">
              <a:buFontTx/>
              <a:buChar char="-"/>
            </a:pPr>
            <a:r>
              <a:rPr lang="en-US" baseline="0" dirty="0" smtClean="0"/>
              <a:t>You already did this, before it was called homework, now it’s just in a formalized setting and you need to put more of the content on the platform.  </a:t>
            </a:r>
          </a:p>
          <a:p>
            <a:pPr marL="633879" lvl="1" indent="-176679">
              <a:buFontTx/>
              <a:buChar char="-"/>
            </a:pPr>
            <a:r>
              <a:rPr lang="en-US" baseline="0" dirty="0" smtClean="0"/>
              <a:t>The Good News – When pre-loaded, you don’t have the same requirements for distribution and receipt of the materials.  This is a serious reason for setting up templates that allow items to be turned in without formatting errors.</a:t>
            </a:r>
          </a:p>
          <a:p>
            <a:pPr marL="176679" indent="-176679">
              <a:buFontTx/>
              <a:buChar char="-"/>
            </a:pPr>
            <a:r>
              <a:rPr lang="en-US" baseline="0" dirty="0" smtClean="0"/>
              <a:t>Synchronous Online Learning (While rabbit-holing is an issue, you now have the ability to use the internet to make student research in the moment)</a:t>
            </a:r>
          </a:p>
          <a:p>
            <a:pPr marL="176679" indent="-176679">
              <a:buFontTx/>
              <a:buChar char="-"/>
            </a:pPr>
            <a:r>
              <a:rPr lang="en-US" baseline="0" dirty="0" smtClean="0"/>
              <a:t>Knowledge Management –  You are each other’s best research partners, because you share school, departmental, and course objectives.  Shared resources rock!!!</a:t>
            </a:r>
          </a:p>
          <a:p>
            <a:pPr marL="176679" indent="-176679">
              <a:buFontTx/>
              <a:buChar char="-"/>
            </a:pPr>
            <a:endParaRPr lang="en-US" baseline="0" dirty="0" smtClean="0"/>
          </a:p>
          <a:p>
            <a:r>
              <a:rPr lang="en-US" b="1" baseline="0" dirty="0" smtClean="0"/>
              <a:t>Activity:  </a:t>
            </a:r>
            <a:r>
              <a:rPr lang="en-US" baseline="0" dirty="0" smtClean="0"/>
              <a:t>Research a foundational website – what is something that someone in your field/department might be able to use to have student research an answer to a question.  Is there a primary source?</a:t>
            </a:r>
          </a:p>
          <a:p>
            <a:r>
              <a:rPr lang="en-US" b="1" baseline="0" dirty="0" smtClean="0"/>
              <a:t>Share in the chat</a:t>
            </a:r>
          </a:p>
          <a:p>
            <a:pPr marL="176679" indent="-176679">
              <a:buFontTx/>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6</a:t>
            </a:fld>
            <a:endParaRPr lang="en-US"/>
          </a:p>
        </p:txBody>
      </p:sp>
    </p:spTree>
    <p:extLst>
      <p:ext uri="{BB962C8B-B14F-4D97-AF65-F5344CB8AC3E}">
        <p14:creationId xmlns:p14="http://schemas.microsoft.com/office/powerpoint/2010/main" val="2030579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Let’s look at this scaffolding a little differently:</a:t>
            </a:r>
          </a:p>
          <a:p>
            <a:pPr marL="176679" indent="-176679">
              <a:buFontTx/>
              <a:buChar char="-"/>
            </a:pPr>
            <a:r>
              <a:rPr lang="en-US" baseline="0" dirty="0" smtClean="0"/>
              <a:t>Parsing between Platforms (Using Bloom’s Taxonomy)</a:t>
            </a:r>
          </a:p>
          <a:p>
            <a:endParaRPr lang="en-US" baseline="0" dirty="0" smtClean="0"/>
          </a:p>
          <a:p>
            <a:r>
              <a:rPr lang="en-US" baseline="0" dirty="0" smtClean="0"/>
              <a:t>Knowledge		Lvl 1	T/F, MC, Definitions, Identifying		Pre-programmed</a:t>
            </a:r>
          </a:p>
          <a:p>
            <a:r>
              <a:rPr lang="en-US" baseline="0" dirty="0" smtClean="0"/>
              <a:t>Understanding	Lvl 2	Comprehension, Relationships, Explanation, Functions	Pre-programmed</a:t>
            </a:r>
          </a:p>
          <a:p>
            <a:r>
              <a:rPr lang="en-US" baseline="0" dirty="0" smtClean="0"/>
              <a:t>Application		Lvl 3	Experiments, Discussions, Demonstrations		Pre-programmed &amp; Instructor Led</a:t>
            </a:r>
          </a:p>
          <a:p>
            <a:r>
              <a:rPr lang="en-US" baseline="0" dirty="0" smtClean="0"/>
              <a:t>Analysis, </a:t>
            </a:r>
            <a:r>
              <a:rPr lang="en-US" baseline="0" dirty="0" err="1" smtClean="0"/>
              <a:t>Eval</a:t>
            </a:r>
            <a:r>
              <a:rPr lang="en-US" baseline="0" dirty="0" smtClean="0"/>
              <a:t>, Synthesis	</a:t>
            </a:r>
            <a:r>
              <a:rPr lang="en-US" baseline="0" dirty="0" err="1" smtClean="0"/>
              <a:t>Lvls</a:t>
            </a:r>
            <a:r>
              <a:rPr lang="en-US" baseline="0" dirty="0" smtClean="0"/>
              <a:t> 4-6	Top Level Work			Instructor Led</a:t>
            </a:r>
          </a:p>
          <a:p>
            <a:endParaRPr lang="en-US" dirty="0" smtClean="0"/>
          </a:p>
          <a:p>
            <a:r>
              <a:rPr lang="en-US" b="1" dirty="0" smtClean="0"/>
              <a:t>BREAKOUT ROOMS</a:t>
            </a:r>
            <a:r>
              <a:rPr lang="en-US" b="1" baseline="0" dirty="0" smtClean="0"/>
              <a:t>:  </a:t>
            </a:r>
            <a:r>
              <a:rPr lang="en-US" baseline="0" dirty="0" smtClean="0"/>
              <a:t>Share - What can YOU pre-program of the materials you currently use?  Help each other brainstorm – 3 minutes</a:t>
            </a:r>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7</a:t>
            </a:fld>
            <a:endParaRPr lang="en-US"/>
          </a:p>
        </p:txBody>
      </p:sp>
    </p:spTree>
    <p:extLst>
      <p:ext uri="{BB962C8B-B14F-4D97-AF65-F5344CB8AC3E}">
        <p14:creationId xmlns:p14="http://schemas.microsoft.com/office/powerpoint/2010/main" val="1982626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know what it is like to</a:t>
            </a:r>
            <a:r>
              <a:rPr lang="en-US" baseline="0" dirty="0" smtClean="0"/>
              <a:t> be in front of your students in person.  You know the tells and cues and when a class is humming right along.</a:t>
            </a:r>
          </a:p>
          <a:p>
            <a:endParaRPr lang="en-US" dirty="0" smtClean="0"/>
          </a:p>
          <a:p>
            <a:r>
              <a:rPr lang="en-US" dirty="0" smtClean="0"/>
              <a:t>Presence is a much more varied and subtle</a:t>
            </a:r>
            <a:r>
              <a:rPr lang="en-US" baseline="0" dirty="0" smtClean="0"/>
              <a:t> aspect of instruction in blended and distance learning.  </a:t>
            </a:r>
          </a:p>
          <a:p>
            <a:r>
              <a:rPr lang="en-US" baseline="0" dirty="0" smtClean="0"/>
              <a:t>Presence – start the conversation, gather information for later sessions</a:t>
            </a:r>
          </a:p>
          <a:p>
            <a:pPr marL="176679" indent="-176679">
              <a:buFontTx/>
              <a:buChar char="-"/>
            </a:pPr>
            <a:r>
              <a:rPr lang="en-US" baseline="0" dirty="0" smtClean="0"/>
              <a:t>Cognitive load is much heavier in distance learning (Reasons:  our social/visual cues are simply not there, our brains have to make up for this  ALSO, in f2f we are often organizing information for our students through our lectures.  In the blended and distance models those organizational factors have to become much more stable, because students are now dealing with multiple modalities.  This is one of the reasons that a systemic approach to developing course layouts, assignment formats, assessment structures and other elements is so important.  If they can’t find it, they won’t even know they have to do it.  </a:t>
            </a:r>
          </a:p>
          <a:p>
            <a:pPr marL="176679" indent="-176679">
              <a:buFontTx/>
              <a:buChar char="-"/>
            </a:pPr>
            <a:r>
              <a:rPr lang="en-US" baseline="0" dirty="0" smtClean="0"/>
              <a:t>Instructor Presence (Consistency of Module Delivery, Course Page Updating, Feedback, Grading, Availability)</a:t>
            </a:r>
          </a:p>
          <a:p>
            <a:pPr marL="176679" indent="-176679">
              <a:buFontTx/>
              <a:buChar char="-"/>
            </a:pPr>
            <a:r>
              <a:rPr lang="en-US" baseline="0" dirty="0" smtClean="0"/>
              <a:t>Student Presence (What do you need to see from your students?  How do you know they are succeeding/flagging? In the classroom, we can see their faces, the puzzled or distracted look, we see the “Aha!” moments.   Brainstorm:  how can we get the same from our students now?)</a:t>
            </a:r>
            <a:endParaRPr lang="en-US" dirty="0" smtClean="0"/>
          </a:p>
          <a:p>
            <a:endParaRPr lang="en-US" dirty="0" smtClean="0"/>
          </a:p>
          <a:p>
            <a:r>
              <a:rPr lang="en-US" dirty="0" smtClean="0"/>
              <a:t>Knowing your Standards,</a:t>
            </a:r>
            <a:r>
              <a:rPr lang="en-US" baseline="0" dirty="0" smtClean="0"/>
              <a:t> Goals and Outcomes – what roles are best able to provide guidance to learners?</a:t>
            </a:r>
          </a:p>
          <a:p>
            <a:endParaRPr lang="en-US" baseline="0" dirty="0" smtClean="0"/>
          </a:p>
          <a:p>
            <a:r>
              <a:rPr lang="en-US" baseline="0" dirty="0" smtClean="0"/>
              <a:t>Knowing what Roles will help learners best acquire these desired outcomes – consider how providing those presences?</a:t>
            </a:r>
          </a:p>
          <a:p>
            <a:endParaRPr lang="en-US" baseline="0" dirty="0" smtClean="0"/>
          </a:p>
          <a:p>
            <a:r>
              <a:rPr lang="en-US" baseline="0" dirty="0" smtClean="0"/>
              <a:t>Your communication style will affect presence </a:t>
            </a:r>
          </a:p>
          <a:p>
            <a:r>
              <a:rPr lang="en-US" baseline="0" dirty="0" smtClean="0"/>
              <a:t>- saying you are available 24-7-365 is not sustainable for you or actually good training for the students </a:t>
            </a:r>
          </a:p>
          <a:p>
            <a:r>
              <a:rPr lang="en-US" baseline="0" dirty="0" smtClean="0"/>
              <a:t>- Setting professional hours for communication turnaround is a normal, rational way for professionals to operate</a:t>
            </a:r>
          </a:p>
          <a:p>
            <a:endParaRPr lang="en-US" baseline="0" dirty="0" smtClean="0"/>
          </a:p>
          <a:p>
            <a:r>
              <a:rPr lang="en-US" baseline="0" dirty="0" smtClean="0"/>
              <a:t>Reflecting on the Result – not an internal thing, measure the results, your students’ presence will tell you something</a:t>
            </a:r>
          </a:p>
          <a:p>
            <a:endParaRPr lang="en-US" baseline="0" dirty="0" smtClean="0"/>
          </a:p>
          <a:p>
            <a:r>
              <a:rPr lang="en-US" b="1" baseline="0" dirty="0" smtClean="0"/>
              <a:t>Poll:  </a:t>
            </a:r>
            <a:r>
              <a:rPr lang="en-US" baseline="0" dirty="0" smtClean="0"/>
              <a:t>What do you feel your students need?</a:t>
            </a:r>
          </a:p>
          <a:p>
            <a:endParaRPr lang="en-US" baseline="0" dirty="0" smtClean="0"/>
          </a:p>
        </p:txBody>
      </p:sp>
      <p:sp>
        <p:nvSpPr>
          <p:cNvPr id="4" name="Slide Number Placeholder 3"/>
          <p:cNvSpPr>
            <a:spLocks noGrp="1"/>
          </p:cNvSpPr>
          <p:nvPr>
            <p:ph type="sldNum" sz="quarter" idx="10"/>
          </p:nvPr>
        </p:nvSpPr>
        <p:spPr/>
        <p:txBody>
          <a:bodyPr/>
          <a:lstStyle/>
          <a:p>
            <a:fld id="{0D205312-8693-4F13-A968-2470EBA95EF4}" type="slidenum">
              <a:rPr lang="en-US" smtClean="0"/>
              <a:t>8</a:t>
            </a:fld>
            <a:endParaRPr lang="en-US"/>
          </a:p>
        </p:txBody>
      </p:sp>
    </p:spTree>
    <p:extLst>
      <p:ext uri="{BB962C8B-B14F-4D97-AF65-F5344CB8AC3E}">
        <p14:creationId xmlns:p14="http://schemas.microsoft.com/office/powerpoint/2010/main" val="2066674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How a Week Can Work (A look at one way to make your life sane)  8-5 M-F</a:t>
            </a:r>
          </a:p>
          <a:p>
            <a:pPr marL="176679" indent="-176679">
              <a:buFontTx/>
              <a:buChar char="-"/>
            </a:pPr>
            <a:r>
              <a:rPr lang="en-US" baseline="0" dirty="0" smtClean="0"/>
              <a:t>Online Content for each week publishes on Friday night – this gives students who need extra time and parents who are monitoring their students’ work time over the weekend to organize, it also gives those high performers who want to get work done going…</a:t>
            </a:r>
          </a:p>
          <a:p>
            <a:pPr marL="176679" indent="-176679">
              <a:buFontTx/>
              <a:buChar char="-"/>
            </a:pPr>
            <a:r>
              <a:rPr lang="en-US" baseline="0" dirty="0" smtClean="0"/>
              <a:t>Nothing is due Monday (Unless it is an item you complete with the students in a synchronous session)</a:t>
            </a:r>
          </a:p>
          <a:p>
            <a:pPr marL="176679" indent="-176679">
              <a:buFontTx/>
              <a:buChar char="-"/>
            </a:pPr>
            <a:r>
              <a:rPr lang="en-US" baseline="0" dirty="0" smtClean="0"/>
              <a:t>Tuesday – Knowledge check (terms, definitions, did you do the reading – this should be Pre-loaded with feedback –Option: multiple attempts – if the goal is learning, then it may not matter…)</a:t>
            </a:r>
          </a:p>
          <a:p>
            <a:pPr marL="176679" indent="-176679">
              <a:buFontTx/>
              <a:buChar char="-"/>
            </a:pPr>
            <a:r>
              <a:rPr lang="en-US" baseline="0" dirty="0" smtClean="0"/>
              <a:t>Wednesday – Understanding check (do they understand how the terms relate, can they create a model, </a:t>
            </a:r>
            <a:r>
              <a:rPr lang="en-US" baseline="0" dirty="0" err="1" smtClean="0"/>
              <a:t>etc</a:t>
            </a:r>
            <a:r>
              <a:rPr lang="en-US" baseline="0" dirty="0" smtClean="0"/>
              <a:t>…)</a:t>
            </a:r>
          </a:p>
          <a:p>
            <a:pPr marL="176679" indent="-176679">
              <a:buFontTx/>
              <a:buChar char="-"/>
            </a:pPr>
            <a:r>
              <a:rPr lang="en-US" baseline="0" dirty="0" smtClean="0"/>
              <a:t>Thursday – That week’s Application/Evaluation/Synthesis</a:t>
            </a:r>
          </a:p>
          <a:p>
            <a:pPr marL="176679" indent="-176679">
              <a:buFontTx/>
              <a:buChar char="-"/>
            </a:pPr>
            <a:r>
              <a:rPr lang="en-US" baseline="0" dirty="0" smtClean="0"/>
              <a:t>Friday – Office Hours, Grading, Troubleshooting, Update Course Site, Upload/Release Next Week’s Modules</a:t>
            </a:r>
          </a:p>
          <a:p>
            <a:pPr marL="176679" indent="-176679">
              <a:buFontTx/>
              <a:buChar char="-"/>
            </a:pPr>
            <a:r>
              <a:rPr lang="en-US" baseline="0" dirty="0" smtClean="0"/>
              <a:t>Weekend – Be home with your family – do not work if you don’t have to</a:t>
            </a:r>
          </a:p>
          <a:p>
            <a:r>
              <a:rPr lang="en-US" dirty="0" smtClean="0"/>
              <a:t>  </a:t>
            </a:r>
          </a:p>
          <a:p>
            <a:r>
              <a:rPr lang="en-US" b="1" dirty="0" smtClean="0"/>
              <a:t>Reactions:  </a:t>
            </a:r>
            <a:r>
              <a:rPr lang="en-US" dirty="0" smtClean="0"/>
              <a:t>Audio – Please use the participant window to indicate when you would like to add in, I will “call on you” </a:t>
            </a:r>
          </a:p>
          <a:p>
            <a:r>
              <a:rPr lang="en-US" b="1" dirty="0" smtClean="0"/>
              <a:t>Poll: </a:t>
            </a:r>
            <a:r>
              <a:rPr lang="en-US" dirty="0" smtClean="0"/>
              <a:t>Confidence</a:t>
            </a:r>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9</a:t>
            </a:fld>
            <a:endParaRPr lang="en-US"/>
          </a:p>
        </p:txBody>
      </p:sp>
    </p:spTree>
    <p:extLst>
      <p:ext uri="{BB962C8B-B14F-4D97-AF65-F5344CB8AC3E}">
        <p14:creationId xmlns:p14="http://schemas.microsoft.com/office/powerpoint/2010/main" val="1266811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Week:  Zoom Usage &amp; Videos</a:t>
            </a:r>
          </a:p>
          <a:p>
            <a:endParaRPr lang="en-US" dirty="0" smtClean="0"/>
          </a:p>
          <a:p>
            <a:endParaRPr lang="en-US" dirty="0" smtClean="0"/>
          </a:p>
          <a:p>
            <a:pPr defTabSz="942289">
              <a:defRPr/>
            </a:pPr>
            <a:r>
              <a:rPr lang="en-US" b="1" dirty="0" smtClean="0"/>
              <a:t>Final Feedback:</a:t>
            </a:r>
            <a:r>
              <a:rPr lang="en-US" b="1" baseline="0" dirty="0" smtClean="0"/>
              <a:t>  </a:t>
            </a:r>
            <a:r>
              <a:rPr lang="en-US" baseline="0" dirty="0" smtClean="0"/>
              <a:t>What Templates do you need?  Or do you?  What sort of assignments do you find it difficult to format for online use?</a:t>
            </a:r>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10</a:t>
            </a:fld>
            <a:endParaRPr lang="en-US"/>
          </a:p>
        </p:txBody>
      </p:sp>
    </p:spTree>
    <p:extLst>
      <p:ext uri="{BB962C8B-B14F-4D97-AF65-F5344CB8AC3E}">
        <p14:creationId xmlns:p14="http://schemas.microsoft.com/office/powerpoint/2010/main" val="1315529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299112" y="1122363"/>
            <a:ext cx="5368887" cy="2387600"/>
          </a:xfrm>
        </p:spPr>
        <p:txBody>
          <a:bodyPr anchor="b"/>
          <a:lstStyle>
            <a:lvl1pPr algn="ctr">
              <a:defRPr sz="6000">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172200" y="3602038"/>
            <a:ext cx="44958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0C1C804-97D1-4557-A9FD-662D7F9803B5}" type="datetimeFigureOut">
              <a:rPr lang="en-US" smtClean="0"/>
              <a:pPr/>
              <a:t>7/20/2020</a:t>
            </a:fld>
            <a:endParaRPr lang="en-US"/>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2CB92E2-D05C-4527-B47D-33CBA97C8EE4}" type="slidenum">
              <a:rPr lang="en-US" smtClean="0"/>
              <a:pPr/>
              <a:t>‹#›</a:t>
            </a:fld>
            <a:endParaRPr lang="en-US"/>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22819" t="786" r="19363" b="5265"/>
          <a:stretch/>
        </p:blipFill>
        <p:spPr>
          <a:xfrm>
            <a:off x="612648" y="1122363"/>
            <a:ext cx="5815584" cy="4480560"/>
          </a:xfrm>
          <a:prstGeom prst="rect">
            <a:avLst/>
          </a:prstGeom>
        </p:spPr>
      </p:pic>
      <p:sp>
        <p:nvSpPr>
          <p:cNvPr id="8" name="Rectangle 7"/>
          <p:cNvSpPr/>
          <p:nvPr userDrawn="1"/>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598530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8" name="TextBox 7"/>
          <p:cNvSpPr txBox="1"/>
          <p:nvPr userDrawn="1"/>
        </p:nvSpPr>
        <p:spPr>
          <a:xfrm>
            <a:off x="1663926" y="6308079"/>
            <a:ext cx="2002654" cy="461665"/>
          </a:xfrm>
          <a:prstGeom prst="rect">
            <a:avLst/>
          </a:prstGeom>
          <a:noFill/>
        </p:spPr>
        <p:txBody>
          <a:bodyPr wrap="square" rtlCol="0">
            <a:spAutoFit/>
          </a:bodyPr>
          <a:lstStyle/>
          <a:p>
            <a:r>
              <a:rPr lang="en-US" sz="1200" b="0" dirty="0" smtClean="0">
                <a:latin typeface="Arial" panose="020B0604020202020204" pitchFamily="34" charset="0"/>
                <a:cs typeface="Arial" panose="020B0604020202020204" pitchFamily="34" charset="0"/>
              </a:rPr>
              <a:t>Pepper and Pear Instructional Design, LLC</a:t>
            </a:r>
            <a:endParaRPr lang="en-US" sz="12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81850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4" name="TextBox 3"/>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79886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CB92E2-D05C-4527-B47D-33CBA97C8EE4}"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0" name="TextBox 9"/>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27707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CB92E2-D05C-4527-B47D-33CBA97C8EE4}" type="slidenum">
              <a:rPr lang="en-US" smtClean="0"/>
              <a:t>‹#›</a:t>
            </a:fld>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2" name="TextBox 11"/>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36607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CB92E2-D05C-4527-B47D-33CBA97C8EE4}"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8" name="TextBox 7"/>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73789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CB92E2-D05C-4527-B47D-33CBA97C8EE4}" type="slidenum">
              <a:rPr lang="en-US" smtClean="0"/>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7" name="TextBox 6"/>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330450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CB92E2-D05C-4527-B47D-33CBA97C8EE4}"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0" name="TextBox 9"/>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545413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CB92E2-D05C-4527-B47D-33CBA97C8EE4}"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0" name="TextBox 9"/>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604361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9" name="TextBox 8"/>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766882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9" name="TextBox 8"/>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78660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alpha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0C1C804-97D1-4557-A9FD-662D7F9803B5}" type="datetimeFigureOut">
              <a:rPr lang="en-US" smtClean="0"/>
              <a:pPr/>
              <a:t>7/20/2020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F2CB92E2-D05C-4527-B47D-33CBA97C8EE4}" type="slidenum">
              <a:rPr lang="en-US" smtClean="0"/>
              <a:pPr/>
              <a:t>‹#›</a:t>
            </a:fld>
            <a:endParaRPr lang="en-US"/>
          </a:p>
        </p:txBody>
      </p:sp>
      <p:sp>
        <p:nvSpPr>
          <p:cNvPr id="7" name="Rectangle 6"/>
          <p:cNvSpPr/>
          <p:nvPr userDrawn="1"/>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8504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mailto:boyelynn@comcast.net" TargetMode="External"/><Relationship Id="rId5" Type="http://schemas.openxmlformats.org/officeDocument/2006/relationships/hyperlink" Target="mailto:sboye-lynn@sandiaprep.org" TargetMode="Externa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22844" y="1122363"/>
            <a:ext cx="5545156" cy="2387600"/>
          </a:xfrm>
        </p:spPr>
        <p:txBody>
          <a:bodyPr anchor="t">
            <a:normAutofit/>
          </a:bodyPr>
          <a:lstStyle/>
          <a:p>
            <a:pPr algn="l"/>
            <a:r>
              <a:rPr lang="en-US" sz="4800" dirty="0" smtClean="0"/>
              <a:t>Pepper and Pear Instructional Design</a:t>
            </a:r>
            <a:endParaRPr lang="en-US" sz="4800" dirty="0"/>
          </a:p>
        </p:txBody>
      </p:sp>
      <p:sp>
        <p:nvSpPr>
          <p:cNvPr id="3" name="Subtitle 2"/>
          <p:cNvSpPr>
            <a:spLocks noGrp="1"/>
          </p:cNvSpPr>
          <p:nvPr>
            <p:ph type="subTitle" idx="1"/>
          </p:nvPr>
        </p:nvSpPr>
        <p:spPr>
          <a:xfrm>
            <a:off x="6696635" y="3048607"/>
            <a:ext cx="4742330" cy="2554316"/>
          </a:xfrm>
        </p:spPr>
        <p:txBody>
          <a:bodyPr>
            <a:normAutofit fontScale="92500" lnSpcReduction="20000"/>
          </a:bodyPr>
          <a:lstStyle/>
          <a:p>
            <a:pPr algn="l"/>
            <a:r>
              <a:rPr lang="en-US" sz="4400" dirty="0" smtClean="0">
                <a:solidFill>
                  <a:schemeClr val="tx2"/>
                </a:solidFill>
              </a:rPr>
              <a:t>Sequencing So You</a:t>
            </a:r>
          </a:p>
          <a:p>
            <a:pPr algn="l"/>
            <a:r>
              <a:rPr lang="en-US" sz="4400" dirty="0" smtClean="0">
                <a:solidFill>
                  <a:schemeClr val="tx2"/>
                </a:solidFill>
              </a:rPr>
              <a:t>Stay Sane</a:t>
            </a:r>
          </a:p>
          <a:p>
            <a:pPr algn="l"/>
            <a:endParaRPr lang="en-US" sz="3600" dirty="0"/>
          </a:p>
          <a:p>
            <a:pPr algn="l"/>
            <a:endParaRPr lang="en-US" sz="1800" dirty="0" smtClean="0"/>
          </a:p>
          <a:p>
            <a:pPr algn="l"/>
            <a:endParaRPr lang="en-US" sz="1800" dirty="0"/>
          </a:p>
          <a:p>
            <a:pPr algn="l"/>
            <a:r>
              <a:rPr lang="en-US" sz="1800" b="1" dirty="0" smtClean="0">
                <a:solidFill>
                  <a:schemeClr val="tx2"/>
                </a:solidFill>
              </a:rPr>
              <a:t>With Susan Boye-Lynn</a:t>
            </a:r>
            <a:endParaRPr lang="en-US" sz="1800" b="1" dirty="0">
              <a:solidFill>
                <a:schemeClr val="tx2"/>
              </a:solidFill>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2819" t="786" r="19363" b="5265"/>
          <a:stretch/>
        </p:blipFill>
        <p:spPr>
          <a:xfrm>
            <a:off x="612648" y="1122363"/>
            <a:ext cx="5815584" cy="4480560"/>
          </a:xfrm>
          <a:prstGeom prst="rect">
            <a:avLst/>
          </a:prstGeom>
        </p:spPr>
      </p:pic>
      <p:sp>
        <p:nvSpPr>
          <p:cNvPr id="5" name="TextBox 4"/>
          <p:cNvSpPr txBox="1"/>
          <p:nvPr/>
        </p:nvSpPr>
        <p:spPr>
          <a:xfrm>
            <a:off x="750218" y="5602923"/>
            <a:ext cx="8939882" cy="1200329"/>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Session Notes:</a:t>
            </a:r>
          </a:p>
          <a:p>
            <a:r>
              <a:rPr lang="en-US" dirty="0" smtClean="0">
                <a:latin typeface="Arial" panose="020B0604020202020204" pitchFamily="34" charset="0"/>
                <a:cs typeface="Arial" panose="020B0604020202020204" pitchFamily="34" charset="0"/>
              </a:rPr>
              <a:t>Please keep your mic muted when not speaking</a:t>
            </a:r>
          </a:p>
          <a:p>
            <a:r>
              <a:rPr lang="en-US" dirty="0" smtClean="0">
                <a:latin typeface="Arial" panose="020B0604020202020204" pitchFamily="34" charset="0"/>
                <a:cs typeface="Arial" panose="020B0604020202020204" pitchFamily="34" charset="0"/>
              </a:rPr>
              <a:t>Please open the Participant and Chat windows – use the to raise a question </a:t>
            </a:r>
          </a:p>
          <a:p>
            <a:r>
              <a:rPr lang="en-US" dirty="0" smtClean="0">
                <a:latin typeface="Arial" panose="020B0604020202020204" pitchFamily="34" charset="0"/>
                <a:cs typeface="Arial" panose="020B0604020202020204" pitchFamily="34" charset="0"/>
              </a:rPr>
              <a:t>Be aware that this session is being recorded  </a:t>
            </a:r>
            <a:endParaRPr lang="en-US"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2589" t="6642" r="7471"/>
          <a:stretch/>
        </p:blipFill>
        <p:spPr>
          <a:xfrm>
            <a:off x="9355823" y="3786001"/>
            <a:ext cx="2083142" cy="1836736"/>
          </a:xfrm>
          <a:prstGeom prst="rect">
            <a:avLst/>
          </a:prstGeom>
        </p:spPr>
      </p:pic>
      <p:sp>
        <p:nvSpPr>
          <p:cNvPr id="7" name="Rectangle 6"/>
          <p:cNvSpPr/>
          <p:nvPr/>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29063" t="14259" r="28750" b="14444"/>
          <a:stretch/>
        </p:blipFill>
        <p:spPr>
          <a:xfrm>
            <a:off x="6611112" y="6235700"/>
            <a:ext cx="211083" cy="200659"/>
          </a:xfrm>
          <a:prstGeom prst="rect">
            <a:avLst/>
          </a:prstGeom>
        </p:spPr>
      </p:pic>
    </p:spTree>
    <p:extLst>
      <p:ext uri="{BB962C8B-B14F-4D97-AF65-F5344CB8AC3E}">
        <p14:creationId xmlns:p14="http://schemas.microsoft.com/office/powerpoint/2010/main" val="319289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par>
                                <p:cTn id="18" presetID="1" presetClass="entr" presetSubtype="0" fill="hold" nodeType="withEffect">
                                  <p:stCondLst>
                                    <p:cond delay="45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wipe(left)">
                                      <p:cBhvr>
                                        <p:cTn id="24"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38200" y="2311691"/>
            <a:ext cx="2863850" cy="2246769"/>
          </a:xfrm>
          <a:prstGeom prst="rect">
            <a:avLst/>
          </a:prstGeom>
          <a:noFill/>
        </p:spPr>
        <p:txBody>
          <a:bodyPr wrap="square" rtlCol="0">
            <a:spAutoFit/>
          </a:bodyPr>
          <a:lstStyle/>
          <a:p>
            <a:pPr algn="r"/>
            <a:r>
              <a:rPr lang="en-US" sz="2800" dirty="0" smtClean="0">
                <a:latin typeface="Arial" panose="020B0604020202020204" pitchFamily="34" charset="0"/>
                <a:cs typeface="Arial" panose="020B0604020202020204" pitchFamily="34" charset="0"/>
              </a:rPr>
              <a:t>Please use the chat to introduce yourselves: </a:t>
            </a:r>
          </a:p>
          <a:p>
            <a:pPr algn="r"/>
            <a:r>
              <a:rPr lang="en-US" sz="2800" dirty="0" smtClean="0">
                <a:latin typeface="Arial" panose="020B0604020202020204" pitchFamily="34" charset="0"/>
                <a:cs typeface="Arial" panose="020B0604020202020204" pitchFamily="34" charset="0"/>
              </a:rPr>
              <a:t>Preferred Name &amp; Teaching Area</a:t>
            </a:r>
            <a:endParaRPr lang="en-US" sz="28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1524000"/>
            <a:ext cx="3810000" cy="3810000"/>
          </a:xfrm>
          <a:prstGeom prst="rect">
            <a:avLst/>
          </a:prstGeom>
        </p:spPr>
      </p:pic>
      <p:sp>
        <p:nvSpPr>
          <p:cNvPr id="2" name="Title 1"/>
          <p:cNvSpPr>
            <a:spLocks noGrp="1"/>
          </p:cNvSpPr>
          <p:nvPr>
            <p:ph type="title"/>
          </p:nvPr>
        </p:nvSpPr>
        <p:spPr/>
        <p:txBody>
          <a:bodyPr/>
          <a:lstStyle/>
          <a:p>
            <a:r>
              <a:rPr lang="en-US" dirty="0" smtClean="0">
                <a:solidFill>
                  <a:schemeClr val="tx2"/>
                </a:solidFill>
              </a:rPr>
              <a:t>Who do you want to be online?</a:t>
            </a:r>
            <a:endParaRPr lang="en-US" dirty="0">
              <a:solidFill>
                <a:schemeClr val="tx2"/>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3060151"/>
              </p:ext>
            </p:extLst>
          </p:nvPr>
        </p:nvGraphicFramePr>
        <p:xfrm>
          <a:off x="838200" y="1397002"/>
          <a:ext cx="9118600" cy="4699989"/>
        </p:xfrm>
        <a:graphic>
          <a:graphicData uri="http://schemas.openxmlformats.org/drawingml/2006/table">
            <a:tbl>
              <a:tblPr firstRow="1" firstCol="1" bandRow="1">
                <a:tableStyleId>{B301B821-A1FF-4177-AEE7-76D212191A09}</a:tableStyleId>
              </a:tblPr>
              <a:tblGrid>
                <a:gridCol w="2051685"/>
                <a:gridCol w="3649264"/>
                <a:gridCol w="3417651"/>
              </a:tblGrid>
              <a:tr h="300984">
                <a:tc>
                  <a:txBody>
                    <a:bodyPr/>
                    <a:lstStyle/>
                    <a:p>
                      <a:pPr marL="0" marR="0">
                        <a:lnSpc>
                          <a:spcPct val="107000"/>
                        </a:lnSpc>
                        <a:spcBef>
                          <a:spcPts val="0"/>
                        </a:spcBef>
                        <a:spcAft>
                          <a:spcPts val="0"/>
                        </a:spcAft>
                      </a:pPr>
                      <a:r>
                        <a:rPr lang="en-US" sz="1600" u="none" strike="noStrike" dirty="0">
                          <a:effectLst/>
                          <a:latin typeface="Arial" panose="020B0604020202020204" pitchFamily="34" charset="0"/>
                          <a:cs typeface="Arial" panose="020B0604020202020204" pitchFamily="34" charset="0"/>
                        </a:rPr>
                        <a:t>Role</a:t>
                      </a:r>
                      <a:endParaRPr lang="en-U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600" u="none" strike="noStrike" dirty="0">
                          <a:effectLst/>
                          <a:latin typeface="Arial" panose="020B0604020202020204" pitchFamily="34" charset="0"/>
                          <a:cs typeface="Arial" panose="020B0604020202020204" pitchFamily="34" charset="0"/>
                        </a:rPr>
                        <a:t>Activity</a:t>
                      </a:r>
                      <a:endParaRPr lang="en-U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600" u="none" strike="noStrike">
                          <a:effectLst/>
                          <a:latin typeface="Arial" panose="020B0604020202020204" pitchFamily="34" charset="0"/>
                          <a:cs typeface="Arial" panose="020B0604020202020204" pitchFamily="34" charset="0"/>
                        </a:rPr>
                        <a:t>Tactic &amp; Tools</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740337">
                <a:tc>
                  <a:txBody>
                    <a:bodyPr/>
                    <a:lstStyle/>
                    <a:p>
                      <a:pPr marL="0" marR="0">
                        <a:lnSpc>
                          <a:spcPct val="107000"/>
                        </a:lnSpc>
                        <a:spcBef>
                          <a:spcPts val="0"/>
                        </a:spcBef>
                        <a:spcAft>
                          <a:spcPts val="0"/>
                        </a:spcAft>
                      </a:pPr>
                      <a:r>
                        <a:rPr lang="en-US" sz="1400" u="none" strike="noStrike">
                          <a:effectLst/>
                          <a:latin typeface="Arial" panose="020B0604020202020204" pitchFamily="34" charset="0"/>
                          <a:cs typeface="Arial" panose="020B0604020202020204" pitchFamily="34" charset="0"/>
                        </a:rPr>
                        <a:t>Amplifier</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u="none" strike="noStrike">
                          <a:effectLst/>
                          <a:latin typeface="Arial" panose="020B0604020202020204" pitchFamily="34" charset="0"/>
                          <a:cs typeface="Arial" panose="020B0604020202020204" pitchFamily="34" charset="0"/>
                        </a:rPr>
                        <a:t>Draws attention to important concepts/ideas</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Discussion Boards</a:t>
                      </a:r>
                      <a:endParaRPr lang="en-US" sz="110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Chatrooms </a:t>
                      </a:r>
                      <a:endParaRPr lang="en-US" sz="110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Blogs</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740337">
                <a:tc>
                  <a:txBody>
                    <a:bodyPr/>
                    <a:lstStyle/>
                    <a:p>
                      <a:pPr marL="0" marR="0">
                        <a:lnSpc>
                          <a:spcPct val="107000"/>
                        </a:lnSpc>
                        <a:spcBef>
                          <a:spcPts val="0"/>
                        </a:spcBef>
                        <a:spcAft>
                          <a:spcPts val="0"/>
                        </a:spcAft>
                      </a:pPr>
                      <a:r>
                        <a:rPr lang="en-US" sz="1400" u="none" strike="noStrike">
                          <a:effectLst/>
                          <a:latin typeface="Arial" panose="020B0604020202020204" pitchFamily="34" charset="0"/>
                          <a:cs typeface="Arial" panose="020B0604020202020204" pitchFamily="34" charset="0"/>
                        </a:rPr>
                        <a:t>Curator</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u="none" strike="noStrike">
                          <a:effectLst/>
                          <a:latin typeface="Arial" panose="020B0604020202020204" pitchFamily="34" charset="0"/>
                          <a:cs typeface="Arial" panose="020B0604020202020204" pitchFamily="34" charset="0"/>
                        </a:rPr>
                        <a:t>Arranging reading and resources to scaffold concepts</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Learning design</a:t>
                      </a:r>
                      <a:endParaRPr lang="en-US" sz="110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Tutorials</a:t>
                      </a:r>
                      <a:endParaRPr lang="en-US" sz="110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Course flow</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740337">
                <a:tc>
                  <a:txBody>
                    <a:bodyPr/>
                    <a:lstStyle/>
                    <a:p>
                      <a:pPr marL="0" marR="0">
                        <a:lnSpc>
                          <a:spcPct val="107000"/>
                        </a:lnSpc>
                        <a:spcBef>
                          <a:spcPts val="0"/>
                        </a:spcBef>
                        <a:spcAft>
                          <a:spcPts val="0"/>
                        </a:spcAft>
                      </a:pPr>
                      <a:r>
                        <a:rPr lang="en-US" sz="1400" u="none" strike="noStrike">
                          <a:effectLst/>
                          <a:latin typeface="Arial" panose="020B0604020202020204" pitchFamily="34" charset="0"/>
                          <a:cs typeface="Arial" panose="020B0604020202020204" pitchFamily="34" charset="0"/>
                        </a:rPr>
                        <a:t>Wayfinder</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u="none" strike="noStrike">
                          <a:effectLst/>
                          <a:latin typeface="Arial" panose="020B0604020202020204" pitchFamily="34" charset="0"/>
                          <a:cs typeface="Arial" panose="020B0604020202020204" pitchFamily="34" charset="0"/>
                        </a:rPr>
                        <a:t>Assisting learners to rely on social sense-making through their networks</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Social network guidance</a:t>
                      </a:r>
                      <a:endParaRPr lang="en-US" sz="1100" dirty="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Teaching </a:t>
                      </a:r>
                      <a:r>
                        <a:rPr lang="en-US" sz="1400" dirty="0" smtClean="0">
                          <a:effectLst/>
                          <a:latin typeface="Arial" panose="020B0604020202020204" pitchFamily="34" charset="0"/>
                          <a:cs typeface="Arial" panose="020B0604020202020204" pitchFamily="34" charset="0"/>
                        </a:rPr>
                        <a:t>blogging</a:t>
                      </a:r>
                      <a:endParaRPr lang="en-US" sz="1100" dirty="0">
                        <a:effectLst/>
                        <a:latin typeface="Arial" panose="020B0604020202020204" pitchFamily="34" charset="0"/>
                        <a:cs typeface="Arial" panose="020B0604020202020204" pitchFamily="34" charset="0"/>
                      </a:endParaRPr>
                    </a:p>
                  </a:txBody>
                  <a:tcPr marL="68580" marR="68580" marT="0" marB="0" anchor="ctr"/>
                </a:tc>
              </a:tr>
              <a:tr h="489866">
                <a:tc>
                  <a:txBody>
                    <a:bodyPr/>
                    <a:lstStyle/>
                    <a:p>
                      <a:pPr marL="0" marR="0">
                        <a:lnSpc>
                          <a:spcPct val="107000"/>
                        </a:lnSpc>
                        <a:spcBef>
                          <a:spcPts val="0"/>
                        </a:spcBef>
                        <a:spcAft>
                          <a:spcPts val="0"/>
                        </a:spcAft>
                      </a:pPr>
                      <a:r>
                        <a:rPr lang="en-US" sz="1400" u="none" strike="noStrike">
                          <a:effectLst/>
                          <a:latin typeface="Arial" panose="020B0604020202020204" pitchFamily="34" charset="0"/>
                          <a:cs typeface="Arial" panose="020B0604020202020204" pitchFamily="34" charset="0"/>
                        </a:rPr>
                        <a:t>Aggregator</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u="none" strike="noStrike" dirty="0">
                          <a:effectLst/>
                          <a:latin typeface="Arial" panose="020B0604020202020204" pitchFamily="34" charset="0"/>
                          <a:cs typeface="Arial" panose="020B0604020202020204" pitchFamily="34" charset="0"/>
                        </a:rPr>
                        <a:t>Displaying </a:t>
                      </a:r>
                      <a:r>
                        <a:rPr lang="en-US" sz="1400" u="none" strike="noStrike" dirty="0" smtClean="0">
                          <a:effectLst/>
                          <a:latin typeface="Arial" panose="020B0604020202020204" pitchFamily="34" charset="0"/>
                          <a:cs typeface="Arial" panose="020B0604020202020204" pitchFamily="34" charset="0"/>
                        </a:rPr>
                        <a:t>patterns </a:t>
                      </a:r>
                      <a:r>
                        <a:rPr lang="en-US" sz="1400" u="none" strike="noStrike" dirty="0">
                          <a:effectLst/>
                          <a:latin typeface="Arial" panose="020B0604020202020204" pitchFamily="34" charset="0"/>
                          <a:cs typeface="Arial" panose="020B0604020202020204" pitchFamily="34" charset="0"/>
                        </a:rPr>
                        <a:t>in discussions and content</a:t>
                      </a:r>
                      <a:endParaRPr lang="en-U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Google Alerts</a:t>
                      </a:r>
                      <a:endParaRPr lang="en-US" sz="110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Really Simple Syndication (RSS) Reader</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501640">
                <a:tc>
                  <a:txBody>
                    <a:bodyPr/>
                    <a:lstStyle/>
                    <a:p>
                      <a:pPr marL="0" marR="0">
                        <a:lnSpc>
                          <a:spcPct val="107000"/>
                        </a:lnSpc>
                        <a:spcBef>
                          <a:spcPts val="0"/>
                        </a:spcBef>
                        <a:spcAft>
                          <a:spcPts val="0"/>
                        </a:spcAft>
                      </a:pPr>
                      <a:r>
                        <a:rPr lang="en-US" sz="1400" u="none" strike="noStrike">
                          <a:effectLst/>
                          <a:latin typeface="Arial" panose="020B0604020202020204" pitchFamily="34" charset="0"/>
                          <a:cs typeface="Arial" panose="020B0604020202020204" pitchFamily="34" charset="0"/>
                        </a:rPr>
                        <a:t>Filter</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u="none" strike="noStrike" dirty="0">
                          <a:effectLst/>
                          <a:latin typeface="Arial" panose="020B0604020202020204" pitchFamily="34" charset="0"/>
                          <a:cs typeface="Arial" panose="020B0604020202020204" pitchFamily="34" charset="0"/>
                        </a:rPr>
                        <a:t>Assisting learners in critical thought about information</a:t>
                      </a:r>
                      <a:endParaRPr lang="en-U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Research skills</a:t>
                      </a:r>
                      <a:endParaRPr lang="en-US" sz="110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Teaching use of filters</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489866">
                <a:tc>
                  <a:txBody>
                    <a:bodyPr/>
                    <a:lstStyle/>
                    <a:p>
                      <a:pPr marL="0" marR="0">
                        <a:lnSpc>
                          <a:spcPct val="107000"/>
                        </a:lnSpc>
                        <a:spcBef>
                          <a:spcPts val="0"/>
                        </a:spcBef>
                        <a:spcAft>
                          <a:spcPts val="0"/>
                        </a:spcAft>
                      </a:pPr>
                      <a:r>
                        <a:rPr lang="en-US" sz="1400" u="none" strike="noStrike">
                          <a:effectLst/>
                          <a:latin typeface="Arial" panose="020B0604020202020204" pitchFamily="34" charset="0"/>
                          <a:cs typeface="Arial" panose="020B0604020202020204" pitchFamily="34" charset="0"/>
                        </a:rPr>
                        <a:t>Model</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u="none" strike="noStrike">
                          <a:effectLst/>
                          <a:latin typeface="Arial" panose="020B0604020202020204" pitchFamily="34" charset="0"/>
                          <a:cs typeface="Arial" panose="020B0604020202020204" pitchFamily="34" charset="0"/>
                        </a:rPr>
                        <a:t>Displaying successful information and interaction patterns</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All use of tools and activities reflect educators’ modeling of appropriate practices</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501640">
                <a:tc>
                  <a:txBody>
                    <a:bodyPr/>
                    <a:lstStyle/>
                    <a:p>
                      <a:pPr marL="0" marR="0">
                        <a:lnSpc>
                          <a:spcPct val="107000"/>
                        </a:lnSpc>
                        <a:spcBef>
                          <a:spcPts val="0"/>
                        </a:spcBef>
                        <a:spcAft>
                          <a:spcPts val="0"/>
                        </a:spcAft>
                      </a:pPr>
                      <a:r>
                        <a:rPr lang="en-US" sz="1400" u="none" strike="noStrike">
                          <a:effectLst/>
                          <a:latin typeface="Arial" panose="020B0604020202020204" pitchFamily="34" charset="0"/>
                          <a:cs typeface="Arial" panose="020B0604020202020204" pitchFamily="34" charset="0"/>
                        </a:rPr>
                        <a:t>Presence</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u="none" strike="noStrike" dirty="0">
                          <a:effectLst/>
                          <a:latin typeface="Arial" panose="020B0604020202020204" pitchFamily="34" charset="0"/>
                          <a:cs typeface="Arial" panose="020B0604020202020204" pitchFamily="34" charset="0"/>
                        </a:rPr>
                        <a:t>Actively present in course</a:t>
                      </a:r>
                      <a:endParaRPr lang="en-U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Daily/continual activity in forums</a:t>
                      </a:r>
                      <a:endParaRPr lang="en-U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bl>
          </a:graphicData>
        </a:graphic>
      </p:graphicFrame>
      <p:sp>
        <p:nvSpPr>
          <p:cNvPr id="4" name="TextBox 3"/>
          <p:cNvSpPr txBox="1"/>
          <p:nvPr/>
        </p:nvSpPr>
        <p:spPr>
          <a:xfrm rot="20043391">
            <a:off x="9029700" y="1820122"/>
            <a:ext cx="2908300" cy="523220"/>
          </a:xfrm>
          <a:prstGeom prst="rect">
            <a:avLst/>
          </a:prstGeom>
          <a:solidFill>
            <a:schemeClr val="bg1"/>
          </a:solidFill>
          <a:ln>
            <a:solidFill>
              <a:schemeClr val="accent1"/>
            </a:solidFill>
          </a:ln>
        </p:spPr>
        <p:txBody>
          <a:bodyPr wrap="square" rtlCol="0">
            <a:spAutoFit/>
          </a:bodyPr>
          <a:lstStyle/>
          <a:p>
            <a:pPr algn="ctr"/>
            <a:r>
              <a:rPr lang="en-US" sz="2800" dirty="0" smtClean="0">
                <a:latin typeface="Arial" panose="020B0604020202020204" pitchFamily="34" charset="0"/>
                <a:cs typeface="Arial" panose="020B0604020202020204" pitchFamily="34" charset="0"/>
              </a:rPr>
              <a:t>Time for a poll!</a:t>
            </a:r>
            <a:endParaRPr lang="en-US" sz="2800" dirty="0">
              <a:latin typeface="Arial" panose="020B0604020202020204" pitchFamily="34" charset="0"/>
              <a:cs typeface="Arial" panose="020B0604020202020204" pitchFamily="34" charset="0"/>
            </a:endParaRPr>
          </a:p>
        </p:txBody>
      </p:sp>
      <p:sp>
        <p:nvSpPr>
          <p:cNvPr id="5" name="Title 1"/>
          <p:cNvSpPr txBox="1">
            <a:spLocks/>
          </p:cNvSpPr>
          <p:nvPr/>
        </p:nvSpPr>
        <p:spPr>
          <a:xfrm>
            <a:off x="838200" y="365125"/>
            <a:ext cx="47752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dirty="0" smtClean="0">
                <a:solidFill>
                  <a:schemeClr val="tx2"/>
                </a:solidFill>
              </a:rPr>
              <a:t>Who are you?</a:t>
            </a:r>
            <a:endParaRPr lang="en-US" dirty="0">
              <a:solidFill>
                <a:schemeClr val="tx2"/>
              </a:solidFill>
            </a:endParaRPr>
          </a:p>
        </p:txBody>
      </p:sp>
    </p:spTree>
    <p:extLst>
      <p:ext uri="{BB962C8B-B14F-4D97-AF65-F5344CB8AC3E}">
        <p14:creationId xmlns:p14="http://schemas.microsoft.com/office/powerpoint/2010/main" val="265822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45"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anim calcmode="lin" valueType="num">
                                      <p:cBhvr>
                                        <p:cTn id="21" dur="2000" fill="hold"/>
                                        <p:tgtEl>
                                          <p:spTgt spid="4"/>
                                        </p:tgtEl>
                                        <p:attrNameLst>
                                          <p:attrName>ppt_w</p:attrName>
                                        </p:attrNameLst>
                                      </p:cBhvr>
                                      <p:tavLst>
                                        <p:tav tm="0" fmla="#ppt_w*sin(2.5*pi*$)">
                                          <p:val>
                                            <p:fltVal val="0"/>
                                          </p:val>
                                        </p:tav>
                                        <p:tav tm="100000">
                                          <p:val>
                                            <p:fltVal val="1"/>
                                          </p:val>
                                        </p:tav>
                                      </p:tavLst>
                                    </p:anim>
                                    <p:anim calcmode="lin" valueType="num">
                                      <p:cBhvr>
                                        <p:cTn id="22"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normAutofit/>
          </a:bodyPr>
          <a:lstStyle/>
          <a:p>
            <a:r>
              <a:rPr lang="en-US" sz="3600" dirty="0" smtClean="0">
                <a:solidFill>
                  <a:schemeClr val="tx2"/>
                </a:solidFill>
              </a:rPr>
              <a:t>Sequencing So You Stay Sane</a:t>
            </a:r>
            <a:endParaRPr lang="en-US" sz="3600" dirty="0">
              <a:solidFill>
                <a:schemeClr val="tx2"/>
              </a:solidFill>
            </a:endParaRPr>
          </a:p>
        </p:txBody>
      </p:sp>
      <p:sp>
        <p:nvSpPr>
          <p:cNvPr id="5" name="Content Placeholder 4"/>
          <p:cNvSpPr>
            <a:spLocks noGrp="1"/>
          </p:cNvSpPr>
          <p:nvPr>
            <p:ph idx="1"/>
          </p:nvPr>
        </p:nvSpPr>
        <p:spPr/>
        <p:txBody>
          <a:bodyPr/>
          <a:lstStyle/>
          <a:p>
            <a:pPr marL="0" indent="0">
              <a:buNone/>
            </a:pPr>
            <a:endParaRPr lang="en-US" dirty="0"/>
          </a:p>
        </p:txBody>
      </p:sp>
      <p:sp>
        <p:nvSpPr>
          <p:cNvPr id="6" name="Text Placeholder 5"/>
          <p:cNvSpPr>
            <a:spLocks noGrp="1"/>
          </p:cNvSpPr>
          <p:nvPr>
            <p:ph type="body" sz="half" idx="2"/>
          </p:nvPr>
        </p:nvSpPr>
        <p:spPr/>
        <p:txBody>
          <a:bodyPr>
            <a:normAutofit/>
          </a:bodyPr>
          <a:lstStyle/>
          <a:p>
            <a:pPr marL="285750" indent="-285750">
              <a:buClr>
                <a:schemeClr val="tx2"/>
              </a:buClr>
              <a:buFont typeface="Wingdings" panose="05000000000000000000" pitchFamily="2" charset="2"/>
              <a:buChar char="v"/>
            </a:pPr>
            <a:r>
              <a:rPr lang="en-US" sz="1800" dirty="0" smtClean="0"/>
              <a:t>Development Ratios </a:t>
            </a:r>
          </a:p>
          <a:p>
            <a:pPr marL="285750" indent="-285750">
              <a:buClr>
                <a:schemeClr val="tx2"/>
              </a:buClr>
              <a:buFont typeface="Wingdings" panose="05000000000000000000" pitchFamily="2" charset="2"/>
              <a:buChar char="v"/>
            </a:pPr>
            <a:r>
              <a:rPr lang="en-US" sz="1800" dirty="0" smtClean="0"/>
              <a:t>Backwards Design</a:t>
            </a:r>
          </a:p>
          <a:p>
            <a:pPr marL="285750" indent="-285750">
              <a:buClr>
                <a:schemeClr val="tx2"/>
              </a:buClr>
              <a:buFont typeface="Wingdings" panose="05000000000000000000" pitchFamily="2" charset="2"/>
              <a:buChar char="v"/>
            </a:pPr>
            <a:r>
              <a:rPr lang="en-US" sz="1800" dirty="0" smtClean="0"/>
              <a:t>Content Development</a:t>
            </a:r>
          </a:p>
          <a:p>
            <a:pPr marL="285750" indent="-285750">
              <a:buClr>
                <a:schemeClr val="tx2"/>
              </a:buClr>
              <a:buFont typeface="Wingdings" panose="05000000000000000000" pitchFamily="2" charset="2"/>
              <a:buChar char="v"/>
            </a:pPr>
            <a:r>
              <a:rPr lang="en-US" sz="1800" dirty="0"/>
              <a:t>Scaffolding in Blended </a:t>
            </a:r>
            <a:r>
              <a:rPr lang="en-US" sz="1800" dirty="0" smtClean="0"/>
              <a:t>Learning</a:t>
            </a:r>
          </a:p>
          <a:p>
            <a:pPr marL="285750" indent="-285750">
              <a:buClr>
                <a:schemeClr val="tx2"/>
              </a:buClr>
              <a:buFont typeface="Wingdings" panose="05000000000000000000" pitchFamily="2" charset="2"/>
              <a:buChar char="v"/>
            </a:pPr>
            <a:r>
              <a:rPr lang="en-US" sz="1800" dirty="0" smtClean="0"/>
              <a:t>Presence</a:t>
            </a:r>
          </a:p>
          <a:p>
            <a:pPr marL="285750" indent="-285750">
              <a:buClr>
                <a:schemeClr val="tx2"/>
              </a:buClr>
              <a:buFont typeface="Wingdings" panose="05000000000000000000" pitchFamily="2" charset="2"/>
              <a:buChar char="v"/>
            </a:pPr>
            <a:r>
              <a:rPr lang="en-US" sz="1800" dirty="0" smtClean="0"/>
              <a:t>How a Week </a:t>
            </a:r>
            <a:r>
              <a:rPr lang="en-US" sz="1800" dirty="0"/>
              <a:t>C</a:t>
            </a:r>
            <a:r>
              <a:rPr lang="en-US" sz="1800" dirty="0" smtClean="0"/>
              <a:t>an Work</a:t>
            </a:r>
          </a:p>
          <a:p>
            <a:endParaRPr lang="en-US" sz="18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3188" y="1824037"/>
            <a:ext cx="6172200" cy="4114800"/>
          </a:xfrm>
          <a:prstGeom prst="rect">
            <a:avLst/>
          </a:prstGeom>
        </p:spPr>
      </p:pic>
    </p:spTree>
    <p:extLst>
      <p:ext uri="{BB962C8B-B14F-4D97-AF65-F5344CB8AC3E}">
        <p14:creationId xmlns:p14="http://schemas.microsoft.com/office/powerpoint/2010/main" val="11503480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7163" r="6577"/>
          <a:stretch/>
        </p:blipFill>
        <p:spPr>
          <a:xfrm>
            <a:off x="5183188" y="1021079"/>
            <a:ext cx="6172200" cy="4770229"/>
          </a:xfrm>
          <a:prstGeom prst="rect">
            <a:avLst/>
          </a:prstGeom>
        </p:spPr>
      </p:pic>
      <p:sp>
        <p:nvSpPr>
          <p:cNvPr id="2" name="Title 1"/>
          <p:cNvSpPr>
            <a:spLocks noGrp="1"/>
          </p:cNvSpPr>
          <p:nvPr>
            <p:ph type="title"/>
          </p:nvPr>
        </p:nvSpPr>
        <p:spPr/>
        <p:txBody>
          <a:bodyPr anchor="ctr">
            <a:normAutofit/>
          </a:bodyPr>
          <a:lstStyle/>
          <a:p>
            <a:r>
              <a:rPr lang="en-US" sz="3600" dirty="0" smtClean="0">
                <a:solidFill>
                  <a:schemeClr val="tx2"/>
                </a:solidFill>
              </a:rPr>
              <a:t>Development Ratios</a:t>
            </a:r>
            <a:endParaRPr lang="en-US" sz="3600" dirty="0">
              <a:solidFill>
                <a:schemeClr val="tx2"/>
              </a:solidFill>
            </a:endParaRPr>
          </a:p>
        </p:txBody>
      </p:sp>
      <p:pic>
        <p:nvPicPr>
          <p:cNvPr id="5" name="Picture Placeholder 4"/>
          <p:cNvPicPr>
            <a:picLocks noGrp="1" noChangeAspect="1"/>
          </p:cNvPicPr>
          <p:nvPr>
            <p:ph type="pic" idx="1"/>
          </p:nvPr>
        </p:nvPicPr>
        <p:blipFill rotWithShape="1">
          <a:blip r:embed="rId4" cstate="print">
            <a:extLst>
              <a:ext uri="{28A0092B-C50C-407E-A947-70E740481C1C}">
                <a14:useLocalDpi xmlns:a14="http://schemas.microsoft.com/office/drawing/2010/main" val="0"/>
              </a:ext>
            </a:extLst>
          </a:blip>
          <a:srcRect t="-52" b="-104"/>
          <a:stretch/>
        </p:blipFill>
        <p:spPr>
          <a:xfrm>
            <a:off x="5183188" y="338203"/>
            <a:ext cx="6172200" cy="617533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Text Placeholder 3"/>
          <p:cNvSpPr>
            <a:spLocks noGrp="1"/>
          </p:cNvSpPr>
          <p:nvPr>
            <p:ph type="body" sz="half" idx="2"/>
          </p:nvPr>
        </p:nvSpPr>
        <p:spPr>
          <a:xfrm>
            <a:off x="839788" y="2057400"/>
            <a:ext cx="3932237" cy="1270000"/>
          </a:xfrm>
        </p:spPr>
        <p:txBody>
          <a:bodyPr>
            <a:normAutofit/>
          </a:bodyPr>
          <a:lstStyle/>
          <a:p>
            <a:r>
              <a:rPr lang="en-US" sz="1800" dirty="0" smtClean="0"/>
              <a:t>Classroom Course Content to Online</a:t>
            </a:r>
          </a:p>
          <a:p>
            <a:pPr algn="ctr"/>
            <a:r>
              <a:rPr lang="en-US" sz="4400" dirty="0" smtClean="0"/>
              <a:t>18:1</a:t>
            </a:r>
          </a:p>
          <a:p>
            <a:endParaRPr lang="en-US" sz="1800" dirty="0"/>
          </a:p>
        </p:txBody>
      </p:sp>
      <p:sp>
        <p:nvSpPr>
          <p:cNvPr id="3" name="TextBox 2"/>
          <p:cNvSpPr txBox="1"/>
          <p:nvPr/>
        </p:nvSpPr>
        <p:spPr>
          <a:xfrm>
            <a:off x="6864263" y="2768252"/>
            <a:ext cx="3219189" cy="1446550"/>
          </a:xfrm>
          <a:prstGeom prst="rect">
            <a:avLst/>
          </a:prstGeom>
          <a:noFill/>
        </p:spPr>
        <p:txBody>
          <a:bodyPr wrap="square" rtlCol="0">
            <a:spAutoFit/>
          </a:bodyPr>
          <a:lstStyle/>
          <a:p>
            <a:r>
              <a:rPr lang="en-US" sz="8800" dirty="0" smtClean="0">
                <a:latin typeface="Arial" panose="020B0604020202020204" pitchFamily="34" charset="0"/>
                <a:cs typeface="Arial" panose="020B0604020202020204" pitchFamily="34" charset="0"/>
              </a:rPr>
              <a:t>768:1</a:t>
            </a:r>
            <a:endParaRPr lang="en-US" sz="8800" dirty="0">
              <a:latin typeface="Arial" panose="020B0604020202020204" pitchFamily="34" charset="0"/>
              <a:cs typeface="Arial" panose="020B0604020202020204" pitchFamily="34" charset="0"/>
            </a:endParaRPr>
          </a:p>
        </p:txBody>
      </p:sp>
      <p:sp>
        <p:nvSpPr>
          <p:cNvPr id="7" name="TextBox 6"/>
          <p:cNvSpPr txBox="1"/>
          <p:nvPr/>
        </p:nvSpPr>
        <p:spPr>
          <a:xfrm>
            <a:off x="839788" y="3314700"/>
            <a:ext cx="3932237"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It gets worse…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65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ipe(left)">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allAtOnce"/>
      <p:bldP spid="3"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3600" dirty="0" smtClean="0">
                <a:solidFill>
                  <a:schemeClr val="tx2"/>
                </a:solidFill>
              </a:rPr>
              <a:t>Backwards Design</a:t>
            </a:r>
            <a:endParaRPr lang="en-US" sz="3600" dirty="0">
              <a:solidFill>
                <a:schemeClr val="tx2"/>
              </a:solidFill>
            </a:endParaRP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75419" y="1473516"/>
            <a:ext cx="6319949" cy="4213299"/>
          </a:xfrm>
        </p:spPr>
      </p:pic>
      <p:sp>
        <p:nvSpPr>
          <p:cNvPr id="4" name="Text Placeholder 3"/>
          <p:cNvSpPr>
            <a:spLocks noGrp="1"/>
          </p:cNvSpPr>
          <p:nvPr>
            <p:ph type="body" sz="half" idx="2"/>
          </p:nvPr>
        </p:nvSpPr>
        <p:spPr/>
        <p:txBody>
          <a:bodyPr>
            <a:normAutofit/>
          </a:bodyPr>
          <a:lstStyle/>
          <a:p>
            <a:r>
              <a:rPr lang="en-US" sz="2400" dirty="0" smtClean="0"/>
              <a:t>– the familiar model</a:t>
            </a:r>
          </a:p>
        </p:txBody>
      </p:sp>
      <p:sp>
        <p:nvSpPr>
          <p:cNvPr id="6" name="Rectangle 5"/>
          <p:cNvSpPr/>
          <p:nvPr/>
        </p:nvSpPr>
        <p:spPr>
          <a:xfrm>
            <a:off x="4875419" y="3933173"/>
            <a:ext cx="6319949" cy="1753642"/>
          </a:xfrm>
          <a:prstGeom prst="rect">
            <a:avLst/>
          </a:prstGeom>
          <a:solidFill>
            <a:schemeClr val="accent5">
              <a:alpha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smtClean="0">
                <a:latin typeface="Arial" panose="020B0604020202020204" pitchFamily="34" charset="0"/>
                <a:cs typeface="Arial" panose="020B0604020202020204" pitchFamily="34" charset="0"/>
              </a:rPr>
              <a:t>Assignments, Lectures, Activities, Readings, Homework</a:t>
            </a:r>
            <a:endParaRPr lang="en-US" sz="2800" dirty="0">
              <a:latin typeface="Arial" panose="020B0604020202020204" pitchFamily="34" charset="0"/>
              <a:cs typeface="Arial" panose="020B0604020202020204" pitchFamily="34" charset="0"/>
            </a:endParaRPr>
          </a:p>
        </p:txBody>
      </p:sp>
      <p:sp>
        <p:nvSpPr>
          <p:cNvPr id="7" name="Rectangle 6"/>
          <p:cNvSpPr/>
          <p:nvPr/>
        </p:nvSpPr>
        <p:spPr>
          <a:xfrm>
            <a:off x="4875419" y="2768252"/>
            <a:ext cx="6319949" cy="1164921"/>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latin typeface="Arial" panose="020B0604020202020204" pitchFamily="34" charset="0"/>
                <a:cs typeface="Arial" panose="020B0604020202020204" pitchFamily="34" charset="0"/>
              </a:rPr>
              <a:t>Learning Outcomes - Modules</a:t>
            </a:r>
            <a:endParaRPr lang="en-US" sz="2800" dirty="0">
              <a:latin typeface="Arial" panose="020B0604020202020204" pitchFamily="34" charset="0"/>
              <a:cs typeface="Arial" panose="020B0604020202020204" pitchFamily="34" charset="0"/>
            </a:endParaRPr>
          </a:p>
        </p:txBody>
      </p:sp>
      <p:sp>
        <p:nvSpPr>
          <p:cNvPr id="8" name="Rectangle 7"/>
          <p:cNvSpPr/>
          <p:nvPr/>
        </p:nvSpPr>
        <p:spPr>
          <a:xfrm>
            <a:off x="4875419" y="1929008"/>
            <a:ext cx="6319949" cy="839244"/>
          </a:xfrm>
          <a:prstGeom prst="rect">
            <a:avLst/>
          </a:prstGeom>
          <a:solidFill>
            <a:schemeClr val="accent4">
              <a:alpha val="5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dirty="0" smtClean="0">
                <a:latin typeface="Arial" panose="020B0604020202020204" pitchFamily="34" charset="0"/>
                <a:cs typeface="Arial" panose="020B0604020202020204" pitchFamily="34" charset="0"/>
              </a:rPr>
              <a:t>Course Objectives – Final Assessment</a:t>
            </a:r>
            <a:endParaRPr lang="en-US" sz="2800" dirty="0">
              <a:latin typeface="Arial" panose="020B0604020202020204" pitchFamily="34" charset="0"/>
              <a:cs typeface="Arial" panose="020B0604020202020204" pitchFamily="34" charset="0"/>
            </a:endParaRPr>
          </a:p>
        </p:txBody>
      </p:sp>
      <p:sp>
        <p:nvSpPr>
          <p:cNvPr id="11" name="Rectangle 10"/>
          <p:cNvSpPr/>
          <p:nvPr/>
        </p:nvSpPr>
        <p:spPr>
          <a:xfrm>
            <a:off x="4875419" y="1473516"/>
            <a:ext cx="6319949" cy="455492"/>
          </a:xfrm>
          <a:prstGeom prst="rect">
            <a:avLst/>
          </a:prstGeom>
          <a:solidFill>
            <a:schemeClr val="accent2">
              <a:alpha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smtClean="0">
                <a:latin typeface="Arial" panose="020B0604020202020204" pitchFamily="34" charset="0"/>
                <a:cs typeface="Arial" panose="020B0604020202020204" pitchFamily="34" charset="0"/>
              </a:rPr>
              <a:t>Standards, Goals &amp; Outcomes</a:t>
            </a:r>
            <a:endParaRPr lang="en-US" sz="2400" dirty="0">
              <a:latin typeface="Arial" panose="020B0604020202020204" pitchFamily="34" charset="0"/>
              <a:cs typeface="Arial" panose="020B0604020202020204" pitchFamily="34" charset="0"/>
            </a:endParaRPr>
          </a:p>
        </p:txBody>
      </p:sp>
      <p:sp>
        <p:nvSpPr>
          <p:cNvPr id="12" name="TextBox 11"/>
          <p:cNvSpPr txBox="1"/>
          <p:nvPr/>
        </p:nvSpPr>
        <p:spPr>
          <a:xfrm>
            <a:off x="839788" y="3963194"/>
            <a:ext cx="3059112" cy="1384995"/>
          </a:xfrm>
          <a:prstGeom prst="rect">
            <a:avLst/>
          </a:prstGeom>
          <a:noFill/>
        </p:spPr>
        <p:txBody>
          <a:bodyPr wrap="square" rtlCol="0">
            <a:spAutoFit/>
          </a:bodyPr>
          <a:lstStyle/>
          <a:p>
            <a:r>
              <a:rPr lang="en-US" sz="2800" dirty="0" smtClean="0">
                <a:latin typeface="Arial" panose="020B0604020202020204" pitchFamily="34" charset="0"/>
                <a:cs typeface="Arial" panose="020B0604020202020204" pitchFamily="34" charset="0"/>
              </a:rPr>
              <a:t>Where do you spend the bulk of your time?</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127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animBg="1"/>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3600" dirty="0" smtClean="0">
                <a:solidFill>
                  <a:schemeClr val="tx2"/>
                </a:solidFill>
              </a:rPr>
              <a:t>Content Development</a:t>
            </a:r>
            <a:endParaRPr lang="en-US" sz="3600" dirty="0">
              <a:solidFill>
                <a:schemeClr val="tx2"/>
              </a:solidFill>
            </a:endParaRPr>
          </a:p>
        </p:txBody>
      </p:sp>
      <p:sp>
        <p:nvSpPr>
          <p:cNvPr id="4" name="Text Placeholder 3"/>
          <p:cNvSpPr>
            <a:spLocks noGrp="1"/>
          </p:cNvSpPr>
          <p:nvPr>
            <p:ph type="body" sz="half" idx="2"/>
          </p:nvPr>
        </p:nvSpPr>
        <p:spPr/>
        <p:txBody>
          <a:bodyPr>
            <a:normAutofit/>
          </a:bodyPr>
          <a:lstStyle/>
          <a:p>
            <a:pPr marL="342900" indent="-342900">
              <a:buClr>
                <a:schemeClr val="tx2"/>
              </a:buClr>
              <a:buFont typeface="Wingdings" panose="05000000000000000000" pitchFamily="2" charset="2"/>
              <a:buChar char="v"/>
            </a:pPr>
            <a:r>
              <a:rPr lang="en-US" sz="2000" dirty="0" smtClean="0"/>
              <a:t>Front-Loading</a:t>
            </a:r>
          </a:p>
          <a:p>
            <a:pPr marL="342900" indent="-342900">
              <a:buClr>
                <a:schemeClr val="tx2"/>
              </a:buClr>
              <a:buFont typeface="Wingdings" panose="05000000000000000000" pitchFamily="2" charset="2"/>
              <a:buChar char="v"/>
            </a:pPr>
            <a:r>
              <a:rPr lang="en-US" sz="2000" dirty="0" smtClean="0"/>
              <a:t>Chunking within Platforms</a:t>
            </a:r>
          </a:p>
          <a:p>
            <a:pPr marL="342900" indent="-342900">
              <a:buClr>
                <a:schemeClr val="tx2"/>
              </a:buClr>
              <a:buFont typeface="Wingdings" panose="05000000000000000000" pitchFamily="2" charset="2"/>
              <a:buChar char="v"/>
            </a:pPr>
            <a:r>
              <a:rPr lang="en-US" sz="2000" dirty="0" smtClean="0"/>
              <a:t>Choosing Flexible Items</a:t>
            </a:r>
          </a:p>
          <a:p>
            <a:pPr marL="342900" indent="-342900">
              <a:buClr>
                <a:schemeClr val="tx2"/>
              </a:buClr>
              <a:buFont typeface="Wingdings" panose="05000000000000000000" pitchFamily="2" charset="2"/>
              <a:buChar char="v"/>
            </a:pPr>
            <a:r>
              <a:rPr lang="en-US" sz="2000" dirty="0" smtClean="0"/>
              <a:t>Embrace Options</a:t>
            </a:r>
          </a:p>
          <a:p>
            <a:pPr marL="342900" indent="-342900">
              <a:buClr>
                <a:schemeClr val="tx2"/>
              </a:buClr>
              <a:buFont typeface="Wingdings" panose="05000000000000000000" pitchFamily="2" charset="2"/>
              <a:buChar char="v"/>
            </a:pPr>
            <a:r>
              <a:rPr lang="en-US" sz="2000" dirty="0" smtClean="0"/>
              <a:t>Knowledge Management</a:t>
            </a:r>
            <a:endParaRPr lang="en-US" sz="2000" dirty="0"/>
          </a:p>
        </p:txBody>
      </p:sp>
      <p:pic>
        <p:nvPicPr>
          <p:cNvPr id="12" name="Content Placeholder 1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343208" y="1828800"/>
            <a:ext cx="5852160" cy="3901440"/>
          </a:xfrm>
        </p:spPr>
      </p:pic>
      <p:sp>
        <p:nvSpPr>
          <p:cNvPr id="13" name="TextBox 12"/>
          <p:cNvSpPr txBox="1"/>
          <p:nvPr/>
        </p:nvSpPr>
        <p:spPr>
          <a:xfrm>
            <a:off x="4772025" y="1150223"/>
            <a:ext cx="7000875" cy="523220"/>
          </a:xfrm>
          <a:prstGeom prst="rect">
            <a:avLst/>
          </a:prstGeom>
          <a:noFill/>
          <a:ln>
            <a:noFill/>
          </a:ln>
        </p:spPr>
        <p:txBody>
          <a:bodyPr wrap="square" rtlCol="0">
            <a:spAutoFit/>
          </a:bodyPr>
          <a:lstStyle/>
          <a:p>
            <a:pPr algn="ctr"/>
            <a:r>
              <a:rPr lang="en-US" sz="2800" dirty="0" smtClean="0">
                <a:latin typeface="Arial" panose="020B0604020202020204" pitchFamily="34" charset="0"/>
                <a:cs typeface="Arial" panose="020B0604020202020204" pitchFamily="34" charset="0"/>
              </a:rPr>
              <a:t>How do you get it all where you need it?</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715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1500" fill="hold"/>
                                        <p:tgtEl>
                                          <p:spTgt spid="12"/>
                                        </p:tgtEl>
                                        <p:attrNameLst>
                                          <p:attrName>ppt_x</p:attrName>
                                        </p:attrNameLst>
                                      </p:cBhvr>
                                      <p:tavLst>
                                        <p:tav tm="0">
                                          <p:val>
                                            <p:strVal val="0-#ppt_w/2"/>
                                          </p:val>
                                        </p:tav>
                                        <p:tav tm="100000">
                                          <p:val>
                                            <p:strVal val="#ppt_x"/>
                                          </p:val>
                                        </p:tav>
                                      </p:tavLst>
                                    </p:anim>
                                    <p:anim calcmode="lin" valueType="num">
                                      <p:cBhvr additive="base">
                                        <p:cTn id="11" dur="1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wipe(left)">
                                      <p:cBhvr>
                                        <p:cTn id="16" dur="10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wipe(left)">
                                      <p:cBhvr>
                                        <p:cTn id="21" dur="10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wipe(left)">
                                      <p:cBhvr>
                                        <p:cTn id="26" dur="1000"/>
                                        <p:tgtEl>
                                          <p:spTgt spid="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Effect transition="in" filter="wipe(left)">
                                      <p:cBhvr>
                                        <p:cTn id="31" dur="1000"/>
                                        <p:tgtEl>
                                          <p:spTgt spid="4">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Effect transition="in" filter="wipe(left)">
                                      <p:cBhvr>
                                        <p:cTn id="36"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chor="ctr">
            <a:normAutofit/>
          </a:bodyPr>
          <a:lstStyle/>
          <a:p>
            <a:r>
              <a:rPr lang="en-US" sz="3600" dirty="0" smtClean="0">
                <a:solidFill>
                  <a:schemeClr val="tx2"/>
                </a:solidFill>
              </a:rPr>
              <a:t>Scaffolding in Blended Learning</a:t>
            </a:r>
            <a:endParaRPr lang="en-US" sz="3600" dirty="0">
              <a:solidFill>
                <a:schemeClr val="tx2"/>
              </a:solidFill>
            </a:endParaRP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75419" y="1828800"/>
            <a:ext cx="6319949" cy="4213299"/>
          </a:xfrm>
        </p:spPr>
      </p:pic>
      <p:sp>
        <p:nvSpPr>
          <p:cNvPr id="4" name="Text Placeholder 3"/>
          <p:cNvSpPr>
            <a:spLocks noGrp="1"/>
          </p:cNvSpPr>
          <p:nvPr>
            <p:ph type="body" sz="half" idx="2"/>
          </p:nvPr>
        </p:nvSpPr>
        <p:spPr>
          <a:xfrm>
            <a:off x="839788" y="710678"/>
            <a:ext cx="3932237" cy="1093244"/>
          </a:xfrm>
        </p:spPr>
        <p:txBody>
          <a:bodyPr>
            <a:noAutofit/>
          </a:bodyPr>
          <a:lstStyle/>
          <a:p>
            <a:r>
              <a:rPr lang="en-US" sz="3600" dirty="0" smtClean="0">
                <a:solidFill>
                  <a:schemeClr val="tx2"/>
                </a:solidFill>
              </a:rPr>
              <a:t>Parsing Between Platforms</a:t>
            </a:r>
          </a:p>
        </p:txBody>
      </p:sp>
      <p:sp>
        <p:nvSpPr>
          <p:cNvPr id="6" name="Rectangle 5"/>
          <p:cNvSpPr/>
          <p:nvPr/>
        </p:nvSpPr>
        <p:spPr>
          <a:xfrm>
            <a:off x="4875419" y="4288457"/>
            <a:ext cx="6319949" cy="1753642"/>
          </a:xfrm>
          <a:prstGeom prst="rect">
            <a:avLst/>
          </a:prstGeom>
          <a:solidFill>
            <a:schemeClr val="accent5">
              <a:alpha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dirty="0" smtClean="0">
                <a:latin typeface="Arial" panose="020B0604020202020204" pitchFamily="34" charset="0"/>
                <a:cs typeface="Arial" panose="020B0604020202020204" pitchFamily="34" charset="0"/>
              </a:rPr>
              <a:t>Knowledge</a:t>
            </a:r>
            <a:endParaRPr lang="en-US" sz="3600" dirty="0">
              <a:latin typeface="Arial" panose="020B0604020202020204" pitchFamily="34" charset="0"/>
              <a:cs typeface="Arial" panose="020B0604020202020204" pitchFamily="34" charset="0"/>
            </a:endParaRPr>
          </a:p>
        </p:txBody>
      </p:sp>
      <p:sp>
        <p:nvSpPr>
          <p:cNvPr id="7" name="Rectangle 6"/>
          <p:cNvSpPr/>
          <p:nvPr/>
        </p:nvSpPr>
        <p:spPr>
          <a:xfrm>
            <a:off x="4875421" y="3123536"/>
            <a:ext cx="6319949" cy="1164921"/>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Arial" panose="020B0604020202020204" pitchFamily="34" charset="0"/>
                <a:cs typeface="Arial" panose="020B0604020202020204" pitchFamily="34" charset="0"/>
              </a:rPr>
              <a:t>Understanding</a:t>
            </a:r>
            <a:endParaRPr lang="en-US" sz="3600" dirty="0">
              <a:latin typeface="Arial" panose="020B0604020202020204" pitchFamily="34" charset="0"/>
              <a:cs typeface="Arial" panose="020B0604020202020204" pitchFamily="34" charset="0"/>
            </a:endParaRPr>
          </a:p>
        </p:txBody>
      </p:sp>
      <p:sp>
        <p:nvSpPr>
          <p:cNvPr id="8" name="Rectangle 7"/>
          <p:cNvSpPr/>
          <p:nvPr/>
        </p:nvSpPr>
        <p:spPr>
          <a:xfrm>
            <a:off x="4875421" y="2284292"/>
            <a:ext cx="6319949" cy="839244"/>
          </a:xfrm>
          <a:prstGeom prst="rect">
            <a:avLst/>
          </a:prstGeom>
          <a:solidFill>
            <a:schemeClr val="accent4">
              <a:alpha val="5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600" dirty="0" smtClean="0">
                <a:latin typeface="Arial" panose="020B0604020202020204" pitchFamily="34" charset="0"/>
                <a:cs typeface="Arial" panose="020B0604020202020204" pitchFamily="34" charset="0"/>
              </a:rPr>
              <a:t>Application</a:t>
            </a:r>
            <a:endParaRPr lang="en-US" sz="3600" dirty="0">
              <a:latin typeface="Arial" panose="020B0604020202020204" pitchFamily="34" charset="0"/>
              <a:cs typeface="Arial" panose="020B0604020202020204" pitchFamily="34" charset="0"/>
            </a:endParaRPr>
          </a:p>
        </p:txBody>
      </p:sp>
      <p:sp>
        <p:nvSpPr>
          <p:cNvPr id="9" name="Rectangle 8"/>
          <p:cNvSpPr/>
          <p:nvPr/>
        </p:nvSpPr>
        <p:spPr>
          <a:xfrm>
            <a:off x="4875421" y="1828800"/>
            <a:ext cx="2103120" cy="455492"/>
          </a:xfrm>
          <a:prstGeom prst="rect">
            <a:avLst/>
          </a:prstGeom>
          <a:solidFill>
            <a:schemeClr val="accent2">
              <a:alpha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smtClean="0">
                <a:latin typeface="Arial" panose="020B0604020202020204" pitchFamily="34" charset="0"/>
                <a:cs typeface="Arial" panose="020B0604020202020204" pitchFamily="34" charset="0"/>
              </a:rPr>
              <a:t>Analysis</a:t>
            </a:r>
            <a:endParaRPr lang="en-US" sz="2400" dirty="0">
              <a:latin typeface="Arial" panose="020B0604020202020204" pitchFamily="34" charset="0"/>
              <a:cs typeface="Arial" panose="020B0604020202020204" pitchFamily="34" charset="0"/>
            </a:endParaRPr>
          </a:p>
        </p:txBody>
      </p:sp>
      <p:sp>
        <p:nvSpPr>
          <p:cNvPr id="10" name="Rectangle 9"/>
          <p:cNvSpPr/>
          <p:nvPr/>
        </p:nvSpPr>
        <p:spPr>
          <a:xfrm>
            <a:off x="6983836" y="1828800"/>
            <a:ext cx="2103120" cy="455492"/>
          </a:xfrm>
          <a:prstGeom prst="rect">
            <a:avLst/>
          </a:prstGeom>
          <a:solidFill>
            <a:schemeClr val="accent2">
              <a:alpha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smtClean="0">
                <a:latin typeface="Arial" panose="020B0604020202020204" pitchFamily="34" charset="0"/>
                <a:cs typeface="Arial" panose="020B0604020202020204" pitchFamily="34" charset="0"/>
              </a:rPr>
              <a:t>Evaluation</a:t>
            </a:r>
            <a:endParaRPr lang="en-US" sz="2400" dirty="0">
              <a:latin typeface="Arial" panose="020B0604020202020204" pitchFamily="34" charset="0"/>
              <a:cs typeface="Arial" panose="020B0604020202020204" pitchFamily="34" charset="0"/>
            </a:endParaRPr>
          </a:p>
        </p:txBody>
      </p:sp>
      <p:sp>
        <p:nvSpPr>
          <p:cNvPr id="11" name="Rectangle 10"/>
          <p:cNvSpPr/>
          <p:nvPr/>
        </p:nvSpPr>
        <p:spPr>
          <a:xfrm>
            <a:off x="9092250" y="1828800"/>
            <a:ext cx="2103120" cy="455492"/>
          </a:xfrm>
          <a:prstGeom prst="rect">
            <a:avLst/>
          </a:prstGeom>
          <a:solidFill>
            <a:schemeClr val="accent2">
              <a:alpha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smtClean="0">
                <a:latin typeface="Arial" panose="020B0604020202020204" pitchFamily="34" charset="0"/>
                <a:cs typeface="Arial" panose="020B0604020202020204" pitchFamily="34" charset="0"/>
              </a:rPr>
              <a:t>Synthesis</a:t>
            </a:r>
            <a:endParaRPr lang="en-US" sz="2400" dirty="0">
              <a:latin typeface="Arial" panose="020B0604020202020204" pitchFamily="34" charset="0"/>
              <a:cs typeface="Arial" panose="020B0604020202020204" pitchFamily="34" charset="0"/>
            </a:endParaRPr>
          </a:p>
        </p:txBody>
      </p:sp>
      <p:sp>
        <p:nvSpPr>
          <p:cNvPr id="3" name="TextBox 2"/>
          <p:cNvSpPr txBox="1"/>
          <p:nvPr/>
        </p:nvSpPr>
        <p:spPr>
          <a:xfrm>
            <a:off x="2068717" y="4655720"/>
            <a:ext cx="2806700" cy="1200329"/>
          </a:xfrm>
          <a:prstGeom prst="rect">
            <a:avLst/>
          </a:prstGeom>
          <a:noFill/>
          <a:ln>
            <a:noFill/>
          </a:ln>
        </p:spPr>
        <p:txBody>
          <a:bodyPr wrap="square" rtlCol="0">
            <a:spAutoFit/>
          </a:bodyPr>
          <a:lstStyle/>
          <a:p>
            <a:pPr algn="r"/>
            <a:r>
              <a:rPr lang="en-US" dirty="0" smtClean="0">
                <a:latin typeface="Arial" panose="020B0604020202020204" pitchFamily="34" charset="0"/>
                <a:cs typeface="Arial" panose="020B0604020202020204" pitchFamily="34" charset="0"/>
              </a:rPr>
              <a:t>True/False </a:t>
            </a:r>
          </a:p>
          <a:p>
            <a:pPr algn="r"/>
            <a:r>
              <a:rPr lang="en-US" dirty="0" smtClean="0">
                <a:latin typeface="Arial" panose="020B0604020202020204" pitchFamily="34" charset="0"/>
                <a:cs typeface="Arial" panose="020B0604020202020204" pitchFamily="34" charset="0"/>
              </a:rPr>
              <a:t>Multiple Choice</a:t>
            </a:r>
          </a:p>
          <a:p>
            <a:pPr algn="r"/>
            <a:r>
              <a:rPr lang="en-US" dirty="0" smtClean="0">
                <a:latin typeface="Arial" panose="020B0604020202020204" pitchFamily="34" charset="0"/>
                <a:cs typeface="Arial" panose="020B0604020202020204" pitchFamily="34" charset="0"/>
              </a:rPr>
              <a:t>Definitions</a:t>
            </a:r>
          </a:p>
          <a:p>
            <a:pPr algn="r"/>
            <a:r>
              <a:rPr lang="en-US" dirty="0" smtClean="0">
                <a:latin typeface="Arial" panose="020B0604020202020204" pitchFamily="34" charset="0"/>
                <a:cs typeface="Arial" panose="020B0604020202020204" pitchFamily="34" charset="0"/>
              </a:rPr>
              <a:t> Identifying Components</a:t>
            </a:r>
            <a:endParaRPr lang="en-US" dirty="0">
              <a:latin typeface="Arial" panose="020B0604020202020204" pitchFamily="34" charset="0"/>
              <a:cs typeface="Arial" panose="020B0604020202020204" pitchFamily="34" charset="0"/>
            </a:endParaRPr>
          </a:p>
        </p:txBody>
      </p:sp>
      <p:sp>
        <p:nvSpPr>
          <p:cNvPr id="12" name="TextBox 11"/>
          <p:cNvSpPr txBox="1"/>
          <p:nvPr/>
        </p:nvSpPr>
        <p:spPr>
          <a:xfrm>
            <a:off x="1600201" y="3244331"/>
            <a:ext cx="3275218" cy="923330"/>
          </a:xfrm>
          <a:prstGeom prst="rect">
            <a:avLst/>
          </a:prstGeom>
          <a:noFill/>
          <a:ln>
            <a:noFill/>
          </a:ln>
        </p:spPr>
        <p:txBody>
          <a:bodyPr wrap="square" rtlCol="0">
            <a:spAutoFit/>
          </a:bodyPr>
          <a:lstStyle/>
          <a:p>
            <a:pPr algn="r"/>
            <a:r>
              <a:rPr lang="en-US" dirty="0" smtClean="0">
                <a:latin typeface="Arial" panose="020B0604020202020204" pitchFamily="34" charset="0"/>
                <a:cs typeface="Arial" panose="020B0604020202020204" pitchFamily="34" charset="0"/>
              </a:rPr>
              <a:t>Reading Comprehension</a:t>
            </a:r>
          </a:p>
          <a:p>
            <a:pPr algn="r"/>
            <a:r>
              <a:rPr lang="en-US" dirty="0" smtClean="0">
                <a:latin typeface="Arial" panose="020B0604020202020204" pitchFamily="34" charset="0"/>
                <a:cs typeface="Arial" panose="020B0604020202020204" pitchFamily="34" charset="0"/>
              </a:rPr>
              <a:t>Relationships between Terms</a:t>
            </a:r>
          </a:p>
          <a:p>
            <a:pPr algn="r"/>
            <a:r>
              <a:rPr lang="en-US" dirty="0" smtClean="0">
                <a:latin typeface="Arial" panose="020B0604020202020204" pitchFamily="34" charset="0"/>
                <a:cs typeface="Arial" panose="020B0604020202020204" pitchFamily="34" charset="0"/>
              </a:rPr>
              <a:t>Explaining Functions</a:t>
            </a:r>
            <a:endParaRPr lang="en-US"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l="25062" t="20555" r="27902" b="20000"/>
          <a:stretch/>
        </p:blipFill>
        <p:spPr>
          <a:xfrm>
            <a:off x="358069" y="4756854"/>
            <a:ext cx="1193847" cy="1005840"/>
          </a:xfrm>
          <a:prstGeom prst="rect">
            <a:avLst/>
          </a:prstGeom>
          <a:ln>
            <a:noFill/>
          </a:ln>
        </p:spPr>
      </p:pic>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l="25062" t="20555" r="27902" b="20000"/>
          <a:stretch/>
        </p:blipFill>
        <p:spPr>
          <a:xfrm>
            <a:off x="354657" y="3203076"/>
            <a:ext cx="1193847" cy="1005840"/>
          </a:xfrm>
          <a:prstGeom prst="rect">
            <a:avLst/>
          </a:prstGeom>
          <a:ln>
            <a:noFill/>
          </a:ln>
        </p:spPr>
      </p:pic>
      <p:pic>
        <p:nvPicPr>
          <p:cNvPr id="15" name="Picture 14"/>
          <p:cNvPicPr>
            <a:picLocks noChangeAspect="1"/>
          </p:cNvPicPr>
          <p:nvPr/>
        </p:nvPicPr>
        <p:blipFill rotWithShape="1">
          <a:blip r:embed="rId5" cstate="print">
            <a:extLst>
              <a:ext uri="{28A0092B-C50C-407E-A947-70E740481C1C}">
                <a14:useLocalDpi xmlns:a14="http://schemas.microsoft.com/office/drawing/2010/main" val="0"/>
              </a:ext>
            </a:extLst>
          </a:blip>
          <a:srcRect l="25062" t="20555" r="27902" b="20000"/>
          <a:stretch/>
        </p:blipFill>
        <p:spPr>
          <a:xfrm>
            <a:off x="354657" y="2309518"/>
            <a:ext cx="759721" cy="640080"/>
          </a:xfrm>
          <a:prstGeom prst="rect">
            <a:avLst/>
          </a:prstGeom>
          <a:ln>
            <a:noFill/>
          </a:ln>
        </p:spPr>
      </p:pic>
      <p:sp>
        <p:nvSpPr>
          <p:cNvPr id="16" name="TextBox 15"/>
          <p:cNvSpPr txBox="1"/>
          <p:nvPr/>
        </p:nvSpPr>
        <p:spPr>
          <a:xfrm>
            <a:off x="2849441" y="2242249"/>
            <a:ext cx="2020683" cy="923330"/>
          </a:xfrm>
          <a:prstGeom prst="rect">
            <a:avLst/>
          </a:prstGeom>
          <a:noFill/>
          <a:ln>
            <a:noFill/>
          </a:ln>
        </p:spPr>
        <p:txBody>
          <a:bodyPr wrap="square" rtlCol="0">
            <a:spAutoFit/>
          </a:bodyPr>
          <a:lstStyle/>
          <a:p>
            <a:pPr algn="r"/>
            <a:r>
              <a:rPr lang="en-US" dirty="0" smtClean="0">
                <a:latin typeface="Arial" panose="020B0604020202020204" pitchFamily="34" charset="0"/>
                <a:cs typeface="Arial" panose="020B0604020202020204" pitchFamily="34" charset="0"/>
              </a:rPr>
              <a:t>Experiments</a:t>
            </a:r>
          </a:p>
          <a:p>
            <a:pPr algn="r"/>
            <a:r>
              <a:rPr lang="en-US" dirty="0" smtClean="0">
                <a:latin typeface="Arial" panose="020B0604020202020204" pitchFamily="34" charset="0"/>
                <a:cs typeface="Arial" panose="020B0604020202020204" pitchFamily="34" charset="0"/>
              </a:rPr>
              <a:t>Discussions</a:t>
            </a:r>
          </a:p>
          <a:p>
            <a:pPr algn="r"/>
            <a:r>
              <a:rPr lang="en-US" dirty="0" smtClean="0">
                <a:latin typeface="Arial" panose="020B0604020202020204" pitchFamily="34" charset="0"/>
                <a:cs typeface="Arial" panose="020B0604020202020204" pitchFamily="34" charset="0"/>
              </a:rPr>
              <a:t>Demonstrations</a:t>
            </a:r>
            <a:endParaRPr lang="en-US" dirty="0">
              <a:latin typeface="Arial" panose="020B0604020202020204" pitchFamily="34" charset="0"/>
              <a:cs typeface="Arial" panose="020B0604020202020204" pitchFamily="34" charset="0"/>
            </a:endParaRPr>
          </a:p>
        </p:txBody>
      </p:sp>
      <p:pic>
        <p:nvPicPr>
          <p:cNvPr id="17" name="Picture 16"/>
          <p:cNvPicPr>
            <a:picLocks noChangeAspect="1"/>
          </p:cNvPicPr>
          <p:nvPr/>
        </p:nvPicPr>
        <p:blipFill rotWithShape="1">
          <a:blip r:embed="rId6" cstate="print">
            <a:extLst>
              <a:ext uri="{28A0092B-C50C-407E-A947-70E740481C1C}">
                <a14:useLocalDpi xmlns:a14="http://schemas.microsoft.com/office/drawing/2010/main" val="0"/>
              </a:ext>
            </a:extLst>
          </a:blip>
          <a:srcRect l="30494" r="32469" b="50370"/>
          <a:stretch/>
        </p:blipFill>
        <p:spPr>
          <a:xfrm>
            <a:off x="1241946" y="2309518"/>
            <a:ext cx="716510" cy="640080"/>
          </a:xfrm>
          <a:prstGeom prst="rect">
            <a:avLst/>
          </a:prstGeom>
          <a:ln>
            <a:noFill/>
          </a:ln>
        </p:spPr>
      </p:pic>
      <p:pic>
        <p:nvPicPr>
          <p:cNvPr id="18" name="Picture 17"/>
          <p:cNvPicPr>
            <a:picLocks noChangeAspect="1"/>
          </p:cNvPicPr>
          <p:nvPr/>
        </p:nvPicPr>
        <p:blipFill rotWithShape="1">
          <a:blip r:embed="rId7" cstate="print">
            <a:extLst>
              <a:ext uri="{28A0092B-C50C-407E-A947-70E740481C1C}">
                <a14:useLocalDpi xmlns:a14="http://schemas.microsoft.com/office/drawing/2010/main" val="0"/>
              </a:ext>
            </a:extLst>
          </a:blip>
          <a:srcRect l="30494" r="32469" b="50370"/>
          <a:stretch/>
        </p:blipFill>
        <p:spPr>
          <a:xfrm>
            <a:off x="2191755" y="1782226"/>
            <a:ext cx="614151" cy="548640"/>
          </a:xfrm>
          <a:prstGeom prst="rect">
            <a:avLst/>
          </a:prstGeom>
          <a:ln>
            <a:noFill/>
          </a:ln>
        </p:spPr>
      </p:pic>
      <p:sp>
        <p:nvSpPr>
          <p:cNvPr id="19" name="TextBox 18"/>
          <p:cNvSpPr txBox="1"/>
          <p:nvPr/>
        </p:nvSpPr>
        <p:spPr>
          <a:xfrm>
            <a:off x="2068717" y="1828800"/>
            <a:ext cx="2801407" cy="400110"/>
          </a:xfrm>
          <a:prstGeom prst="rect">
            <a:avLst/>
          </a:prstGeom>
          <a:noFill/>
          <a:ln>
            <a:noFill/>
          </a:ln>
        </p:spPr>
        <p:txBody>
          <a:bodyPr wrap="square" rtlCol="0">
            <a:spAutoFit/>
          </a:bodyPr>
          <a:lstStyle/>
          <a:p>
            <a:pPr algn="r"/>
            <a:r>
              <a:rPr lang="en-US" sz="2000" dirty="0" smtClean="0">
                <a:latin typeface="Arial" panose="020B0604020202020204" pitchFamily="34" charset="0"/>
                <a:cs typeface="Arial" panose="020B0604020202020204" pitchFamily="34" charset="0"/>
              </a:rPr>
              <a:t>Top Level Work</a:t>
            </a:r>
            <a:endParaRPr lang="en-US" sz="2000" dirty="0">
              <a:latin typeface="Arial" panose="020B0604020202020204" pitchFamily="34" charset="0"/>
              <a:cs typeface="Arial" panose="020B0604020202020204" pitchFamily="34" charset="0"/>
            </a:endParaRPr>
          </a:p>
        </p:txBody>
      </p:sp>
      <p:sp>
        <p:nvSpPr>
          <p:cNvPr id="20" name="TextBox 19"/>
          <p:cNvSpPr txBox="1"/>
          <p:nvPr/>
        </p:nvSpPr>
        <p:spPr>
          <a:xfrm>
            <a:off x="5926978" y="1150223"/>
            <a:ext cx="4216829" cy="523220"/>
          </a:xfrm>
          <a:prstGeom prst="rect">
            <a:avLst/>
          </a:prstGeom>
          <a:noFill/>
          <a:ln>
            <a:noFill/>
          </a:ln>
        </p:spPr>
        <p:txBody>
          <a:bodyPr wrap="square" rtlCol="0">
            <a:spAutoFit/>
          </a:bodyPr>
          <a:lstStyle/>
          <a:p>
            <a:pPr algn="ctr"/>
            <a:r>
              <a:rPr lang="en-US" sz="2800" dirty="0" smtClean="0">
                <a:latin typeface="Arial" panose="020B0604020202020204" pitchFamily="34" charset="0"/>
                <a:cs typeface="Arial" panose="020B0604020202020204" pitchFamily="34" charset="0"/>
              </a:rPr>
              <a:t>Bloom’s Taxonomy</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388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0" nodeType="clickEffect">
                                  <p:stCondLst>
                                    <p:cond delay="0"/>
                                  </p:stCondLst>
                                  <p:childTnLst>
                                    <p:animEffect transition="out" filter="fade">
                                      <p:cBhvr>
                                        <p:cTn id="37" dur="500"/>
                                        <p:tgtEl>
                                          <p:spTgt spid="2"/>
                                        </p:tgtEl>
                                      </p:cBhvr>
                                    </p:animEffect>
                                    <p:set>
                                      <p:cBhvr>
                                        <p:cTn id="38" dur="1" fill="hold">
                                          <p:stCondLst>
                                            <p:cond delay="499"/>
                                          </p:stCondLst>
                                        </p:cTn>
                                        <p:tgtEl>
                                          <p:spTgt spid="2"/>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4">
                                            <p:txEl>
                                              <p:pRg st="0" end="0"/>
                                            </p:txEl>
                                          </p:spTgt>
                                        </p:tgtEl>
                                        <p:attrNameLst>
                                          <p:attrName>style.visibility</p:attrName>
                                        </p:attrNameLst>
                                      </p:cBhvr>
                                      <p:to>
                                        <p:strVal val="visible"/>
                                      </p:to>
                                    </p:set>
                                    <p:animEffect transition="in" filter="fade">
                                      <p:cBhvr>
                                        <p:cTn id="41" dur="500"/>
                                        <p:tgtEl>
                                          <p:spTgt spid="4">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par>
                                <p:cTn id="57" presetID="10" presetClass="entr" presetSubtype="0"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500"/>
                                        <p:tgtEl>
                                          <p:spTgt spid="15"/>
                                        </p:tgtEl>
                                      </p:cBhvr>
                                    </p:animEffect>
                                  </p:childTnLst>
                                </p:cTn>
                              </p:par>
                              <p:par>
                                <p:cTn id="70" presetID="10" presetClass="entr" presetSubtype="0" fill="hold"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500"/>
                                        <p:tgtEl>
                                          <p:spTgt spid="1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animBg="1"/>
      <p:bldP spid="3" grpId="0"/>
      <p:bldP spid="12" grpId="0"/>
      <p:bldP spid="16"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3600" dirty="0" smtClean="0">
                <a:solidFill>
                  <a:schemeClr val="tx2"/>
                </a:solidFill>
              </a:rPr>
              <a:t>Presence</a:t>
            </a:r>
            <a:endParaRPr lang="en-US" sz="3600" dirty="0">
              <a:solidFill>
                <a:schemeClr val="tx2"/>
              </a:solidFill>
            </a:endParaRP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183188" y="1688306"/>
            <a:ext cx="6172200" cy="3471862"/>
          </a:xfrm>
        </p:spPr>
      </p:pic>
      <p:sp>
        <p:nvSpPr>
          <p:cNvPr id="4" name="Text Placeholder 3"/>
          <p:cNvSpPr>
            <a:spLocks noGrp="1"/>
          </p:cNvSpPr>
          <p:nvPr>
            <p:ph type="body" sz="half" idx="2"/>
          </p:nvPr>
        </p:nvSpPr>
        <p:spPr/>
        <p:txBody>
          <a:bodyPr>
            <a:normAutofit/>
          </a:bodyPr>
          <a:lstStyle/>
          <a:p>
            <a:pPr marL="285750" indent="-285750">
              <a:buClr>
                <a:schemeClr val="tx2"/>
              </a:buClr>
              <a:buFont typeface="Wingdings" panose="05000000000000000000" pitchFamily="2" charset="2"/>
              <a:buChar char="v"/>
            </a:pPr>
            <a:r>
              <a:rPr lang="en-US" sz="2000" dirty="0" smtClean="0"/>
              <a:t>Choose Your Roles</a:t>
            </a:r>
          </a:p>
          <a:p>
            <a:pPr marL="285750" indent="-285750">
              <a:buClr>
                <a:schemeClr val="tx2"/>
              </a:buClr>
              <a:buFont typeface="Wingdings" panose="05000000000000000000" pitchFamily="2" charset="2"/>
              <a:buChar char="v"/>
            </a:pPr>
            <a:r>
              <a:rPr lang="en-US" sz="2000" dirty="0" smtClean="0"/>
              <a:t>Goal-based Projection</a:t>
            </a:r>
          </a:p>
          <a:p>
            <a:pPr marL="285750" indent="-285750">
              <a:buClr>
                <a:schemeClr val="tx2"/>
              </a:buClr>
              <a:buFont typeface="Wingdings" panose="05000000000000000000" pitchFamily="2" charset="2"/>
              <a:buChar char="v"/>
            </a:pPr>
            <a:r>
              <a:rPr lang="en-US" sz="2000" dirty="0" smtClean="0"/>
              <a:t>Communication as Presence</a:t>
            </a:r>
          </a:p>
          <a:p>
            <a:pPr marL="285750" indent="-285750">
              <a:buClr>
                <a:schemeClr val="tx2"/>
              </a:buClr>
              <a:buFont typeface="Wingdings" panose="05000000000000000000" pitchFamily="2" charset="2"/>
              <a:buChar char="v"/>
            </a:pPr>
            <a:r>
              <a:rPr lang="en-US" sz="2000" dirty="0" smtClean="0"/>
              <a:t>Reflect on the Result</a:t>
            </a:r>
            <a:endParaRPr lang="en-US" sz="2000"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3187" y="1610676"/>
            <a:ext cx="6191795" cy="3837623"/>
          </a:xfrm>
          <a:prstGeom prst="rect">
            <a:avLst/>
          </a:prstGeom>
          <a:ln w="28575">
            <a:solidFill>
              <a:schemeClr val="tx2"/>
            </a:solidFill>
          </a:ln>
        </p:spPr>
      </p:pic>
      <p:sp>
        <p:nvSpPr>
          <p:cNvPr id="7" name="TextBox 6"/>
          <p:cNvSpPr txBox="1"/>
          <p:nvPr/>
        </p:nvSpPr>
        <p:spPr>
          <a:xfrm>
            <a:off x="6342334" y="1122490"/>
            <a:ext cx="3873500" cy="461665"/>
          </a:xfrm>
          <a:prstGeom prst="rect">
            <a:avLst/>
          </a:prstGeom>
          <a:noFill/>
        </p:spPr>
        <p:txBody>
          <a:bodyPr wrap="square" rtlCol="0">
            <a:spAutoFit/>
          </a:bodyPr>
          <a:lstStyle/>
          <a:p>
            <a:pPr algn="ctr"/>
            <a:r>
              <a:rPr lang="en-US" sz="2400" dirty="0" smtClean="0">
                <a:latin typeface="Arial" panose="020B0604020202020204" pitchFamily="34" charset="0"/>
                <a:cs typeface="Arial" panose="020B0604020202020204" pitchFamily="34" charset="0"/>
              </a:rPr>
              <a:t>Classroom Teaching</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2712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wipe(left)">
                                      <p:cBhvr>
                                        <p:cTn id="15" dur="10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wipe(left)">
                                      <p:cBhvr>
                                        <p:cTn id="20" dur="10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wipe(left)">
                                      <p:cBhvr>
                                        <p:cTn id="25" dur="10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wipe(left)">
                                      <p:cBhvr>
                                        <p:cTn id="30"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How a Week Can Work</a:t>
            </a:r>
            <a:endParaRPr lang="en-US" dirty="0">
              <a:solidFill>
                <a:schemeClr val="tx2"/>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89531156"/>
              </p:ext>
            </p:extLst>
          </p:nvPr>
        </p:nvGraphicFramePr>
        <p:xfrm>
          <a:off x="838200" y="1468810"/>
          <a:ext cx="10515600" cy="4669763"/>
        </p:xfrm>
        <a:graphic>
          <a:graphicData uri="http://schemas.openxmlformats.org/drawingml/2006/table">
            <a:tbl>
              <a:tblPr firstRow="1" bandRow="1">
                <a:tableStyleId>{5C22544A-7EE6-4342-B048-85BDC9FD1C3A}</a:tableStyleId>
              </a:tblPr>
              <a:tblGrid>
                <a:gridCol w="2047285"/>
                <a:gridCol w="2140343"/>
                <a:gridCol w="1581993"/>
                <a:gridCol w="1581993"/>
                <a:gridCol w="1581993"/>
                <a:gridCol w="1581993"/>
              </a:tblGrid>
              <a:tr h="370939">
                <a:tc>
                  <a:txBody>
                    <a:bodyPr/>
                    <a:lstStyle/>
                    <a:p>
                      <a:r>
                        <a:rPr lang="en-US" dirty="0" smtClean="0">
                          <a:latin typeface="Arial" panose="020B0604020202020204" pitchFamily="34" charset="0"/>
                          <a:cs typeface="Arial" panose="020B0604020202020204" pitchFamily="34" charset="0"/>
                        </a:rPr>
                        <a:t>Friday</a:t>
                      </a:r>
                      <a:endParaRPr lang="en-US" dirty="0">
                        <a:latin typeface="Arial" panose="020B0604020202020204" pitchFamily="34" charset="0"/>
                        <a:cs typeface="Arial" panose="020B0604020202020204" pitchFamily="34" charset="0"/>
                      </a:endParaRPr>
                    </a:p>
                  </a:txBody>
                  <a:tcPr>
                    <a:solidFill>
                      <a:schemeClr val="tx2"/>
                    </a:solidFill>
                  </a:tcPr>
                </a:tc>
                <a:tc>
                  <a:txBody>
                    <a:bodyPr/>
                    <a:lstStyle/>
                    <a:p>
                      <a:r>
                        <a:rPr lang="en-US" dirty="0" smtClean="0">
                          <a:latin typeface="Arial" panose="020B0604020202020204" pitchFamily="34" charset="0"/>
                          <a:cs typeface="Arial" panose="020B0604020202020204" pitchFamily="34" charset="0"/>
                        </a:rPr>
                        <a:t>Weekend</a:t>
                      </a:r>
                      <a:endParaRPr lang="en-US" dirty="0">
                        <a:latin typeface="Arial" panose="020B0604020202020204" pitchFamily="34" charset="0"/>
                        <a:cs typeface="Arial" panose="020B0604020202020204" pitchFamily="34" charset="0"/>
                      </a:endParaRPr>
                    </a:p>
                  </a:txBody>
                  <a:tcPr>
                    <a:solidFill>
                      <a:schemeClr val="tx2"/>
                    </a:solidFill>
                  </a:tcPr>
                </a:tc>
                <a:tc>
                  <a:txBody>
                    <a:bodyPr/>
                    <a:lstStyle/>
                    <a:p>
                      <a:r>
                        <a:rPr lang="en-US" dirty="0" smtClean="0">
                          <a:latin typeface="Arial" panose="020B0604020202020204" pitchFamily="34" charset="0"/>
                          <a:cs typeface="Arial" panose="020B0604020202020204" pitchFamily="34" charset="0"/>
                        </a:rPr>
                        <a:t>Monday</a:t>
                      </a:r>
                      <a:endParaRPr lang="en-US" dirty="0">
                        <a:latin typeface="Arial" panose="020B0604020202020204" pitchFamily="34" charset="0"/>
                        <a:cs typeface="Arial" panose="020B0604020202020204" pitchFamily="34" charset="0"/>
                      </a:endParaRPr>
                    </a:p>
                  </a:txBody>
                  <a:tcPr>
                    <a:solidFill>
                      <a:schemeClr val="tx2"/>
                    </a:solidFill>
                  </a:tcPr>
                </a:tc>
                <a:tc>
                  <a:txBody>
                    <a:bodyPr/>
                    <a:lstStyle/>
                    <a:p>
                      <a:r>
                        <a:rPr lang="en-US" dirty="0" smtClean="0">
                          <a:latin typeface="Arial" panose="020B0604020202020204" pitchFamily="34" charset="0"/>
                          <a:cs typeface="Arial" panose="020B0604020202020204" pitchFamily="34" charset="0"/>
                        </a:rPr>
                        <a:t>Tuesday</a:t>
                      </a:r>
                      <a:endParaRPr lang="en-US" dirty="0">
                        <a:latin typeface="Arial" panose="020B0604020202020204" pitchFamily="34" charset="0"/>
                        <a:cs typeface="Arial" panose="020B0604020202020204" pitchFamily="34" charset="0"/>
                      </a:endParaRPr>
                    </a:p>
                  </a:txBody>
                  <a:tcPr>
                    <a:solidFill>
                      <a:schemeClr val="tx2"/>
                    </a:solidFill>
                  </a:tcPr>
                </a:tc>
                <a:tc>
                  <a:txBody>
                    <a:bodyPr/>
                    <a:lstStyle/>
                    <a:p>
                      <a:r>
                        <a:rPr lang="en-US" dirty="0" smtClean="0">
                          <a:latin typeface="Arial" panose="020B0604020202020204" pitchFamily="34" charset="0"/>
                          <a:cs typeface="Arial" panose="020B0604020202020204" pitchFamily="34" charset="0"/>
                        </a:rPr>
                        <a:t>Wednesday</a:t>
                      </a:r>
                      <a:endParaRPr lang="en-US" dirty="0">
                        <a:latin typeface="Arial" panose="020B0604020202020204" pitchFamily="34" charset="0"/>
                        <a:cs typeface="Arial" panose="020B0604020202020204" pitchFamily="34" charset="0"/>
                      </a:endParaRPr>
                    </a:p>
                  </a:txBody>
                  <a:tcPr>
                    <a:solidFill>
                      <a:schemeClr val="tx2"/>
                    </a:solidFill>
                  </a:tcPr>
                </a:tc>
                <a:tc>
                  <a:txBody>
                    <a:bodyPr/>
                    <a:lstStyle/>
                    <a:p>
                      <a:r>
                        <a:rPr lang="en-US" dirty="0" smtClean="0">
                          <a:latin typeface="Arial" panose="020B0604020202020204" pitchFamily="34" charset="0"/>
                          <a:cs typeface="Arial" panose="020B0604020202020204" pitchFamily="34" charset="0"/>
                        </a:rPr>
                        <a:t>Thursday</a:t>
                      </a:r>
                      <a:endParaRPr lang="en-US" dirty="0">
                        <a:latin typeface="Arial" panose="020B0604020202020204" pitchFamily="34" charset="0"/>
                        <a:cs typeface="Arial" panose="020B0604020202020204" pitchFamily="34" charset="0"/>
                      </a:endParaRPr>
                    </a:p>
                  </a:txBody>
                  <a:tcPr>
                    <a:solidFill>
                      <a:schemeClr val="tx2"/>
                    </a:solidFill>
                  </a:tcPr>
                </a:tc>
              </a:tr>
              <a:tr h="3109788">
                <a:tc>
                  <a:txBody>
                    <a:bodyPr/>
                    <a:lstStyle/>
                    <a:p>
                      <a:r>
                        <a:rPr lang="en-US" b="1" dirty="0" smtClean="0">
                          <a:latin typeface="Arial" panose="020B0604020202020204" pitchFamily="34" charset="0"/>
                          <a:cs typeface="Arial" panose="020B0604020202020204" pitchFamily="34" charset="0"/>
                        </a:rPr>
                        <a:t>Email 8-5</a:t>
                      </a:r>
                    </a:p>
                    <a:p>
                      <a:r>
                        <a:rPr lang="en-US" b="1" dirty="0" smtClean="0">
                          <a:latin typeface="Arial" panose="020B0604020202020204" pitchFamily="34" charset="0"/>
                          <a:cs typeface="Arial" panose="020B0604020202020204" pitchFamily="34" charset="0"/>
                        </a:rPr>
                        <a:t>Office Hours</a:t>
                      </a:r>
                    </a:p>
                    <a:p>
                      <a:r>
                        <a:rPr lang="en-US" b="1" dirty="0" smtClean="0">
                          <a:latin typeface="Arial" panose="020B0604020202020204" pitchFamily="34" charset="0"/>
                          <a:cs typeface="Arial" panose="020B0604020202020204" pitchFamily="34" charset="0"/>
                        </a:rPr>
                        <a:t>Grading</a:t>
                      </a:r>
                    </a:p>
                    <a:p>
                      <a:r>
                        <a:rPr lang="en-US" b="1" dirty="0" smtClean="0">
                          <a:latin typeface="Arial" panose="020B0604020202020204" pitchFamily="34" charset="0"/>
                          <a:cs typeface="Arial" panose="020B0604020202020204" pitchFamily="34" charset="0"/>
                        </a:rPr>
                        <a:t>Post:</a:t>
                      </a:r>
                    </a:p>
                    <a:p>
                      <a:pPr marL="114300" indent="0"/>
                      <a:r>
                        <a:rPr lang="en-US" sz="1600" dirty="0" smtClean="0">
                          <a:solidFill>
                            <a:schemeClr val="accent6">
                              <a:lumMod val="50000"/>
                            </a:schemeClr>
                          </a:solidFill>
                          <a:latin typeface="Arial" panose="020B0604020202020204" pitchFamily="34" charset="0"/>
                          <a:cs typeface="Arial" panose="020B0604020202020204" pitchFamily="34" charset="0"/>
                        </a:rPr>
                        <a:t>Reading/Lesson</a:t>
                      </a:r>
                    </a:p>
                    <a:p>
                      <a:pPr marL="114300" indent="0"/>
                      <a:r>
                        <a:rPr lang="en-US" sz="1600" dirty="0" smtClean="0">
                          <a:solidFill>
                            <a:schemeClr val="accent6">
                              <a:lumMod val="50000"/>
                            </a:schemeClr>
                          </a:solidFill>
                          <a:latin typeface="Arial" panose="020B0604020202020204" pitchFamily="34" charset="0"/>
                          <a:cs typeface="Arial" panose="020B0604020202020204" pitchFamily="34" charset="0"/>
                        </a:rPr>
                        <a:t>Discussion Board</a:t>
                      </a:r>
                    </a:p>
                    <a:p>
                      <a:pPr marL="114300" indent="0"/>
                      <a:r>
                        <a:rPr lang="en-US" sz="1600" dirty="0" smtClean="0">
                          <a:solidFill>
                            <a:schemeClr val="accent6">
                              <a:lumMod val="50000"/>
                            </a:schemeClr>
                          </a:solidFill>
                          <a:latin typeface="Arial" panose="020B0604020202020204" pitchFamily="34" charset="0"/>
                          <a:cs typeface="Arial" panose="020B0604020202020204" pitchFamily="34" charset="0"/>
                        </a:rPr>
                        <a:t>Quiz:</a:t>
                      </a:r>
                      <a:r>
                        <a:rPr lang="en-US" sz="1600" baseline="0" dirty="0" smtClean="0">
                          <a:solidFill>
                            <a:schemeClr val="accent6">
                              <a:lumMod val="50000"/>
                            </a:schemeClr>
                          </a:solidFill>
                          <a:latin typeface="Arial" panose="020B0604020202020204" pitchFamily="34" charset="0"/>
                          <a:cs typeface="Arial" panose="020B0604020202020204" pitchFamily="34" charset="0"/>
                        </a:rPr>
                        <a:t>  Lvl 1</a:t>
                      </a:r>
                    </a:p>
                    <a:p>
                      <a:pPr marL="114300" indent="0"/>
                      <a:r>
                        <a:rPr lang="en-US" sz="1600" baseline="0" dirty="0" smtClean="0">
                          <a:solidFill>
                            <a:schemeClr val="accent6">
                              <a:lumMod val="50000"/>
                            </a:schemeClr>
                          </a:solidFill>
                          <a:latin typeface="Arial" panose="020B0604020202020204" pitchFamily="34" charset="0"/>
                          <a:cs typeface="Arial" panose="020B0604020202020204" pitchFamily="34" charset="0"/>
                        </a:rPr>
                        <a:t>Assign: Lvl 2</a:t>
                      </a:r>
                    </a:p>
                    <a:p>
                      <a:pPr marL="114300" indent="0"/>
                      <a:r>
                        <a:rPr lang="en-US"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Project: Lvl</a:t>
                      </a:r>
                      <a:r>
                        <a:rPr lang="en-US"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3-6</a:t>
                      </a:r>
                      <a:endParaRPr lang="en-US"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114300" indent="0"/>
                      <a:r>
                        <a:rPr lang="en-US"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Class Activity</a:t>
                      </a:r>
                    </a:p>
                    <a:p>
                      <a:pPr marL="114300" indent="0"/>
                      <a:r>
                        <a:rPr lang="en-US"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Update Page</a:t>
                      </a:r>
                      <a:endPar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solidFill>
                      <a:schemeClr val="accent6">
                        <a:lumMod val="20000"/>
                        <a:lumOff val="80000"/>
                      </a:schemeClr>
                    </a:solidFill>
                  </a:tcPr>
                </a:tc>
                <a:tc>
                  <a:txBody>
                    <a:bodyPr/>
                    <a:lstStyle/>
                    <a:p>
                      <a:endParaRPr lang="en-US" dirty="0">
                        <a:latin typeface="Arial" panose="020B0604020202020204" pitchFamily="34" charset="0"/>
                        <a:cs typeface="Arial" panose="020B0604020202020204" pitchFamily="34" charset="0"/>
                      </a:endParaRPr>
                    </a:p>
                  </a:txBody>
                  <a:tcPr>
                    <a:solidFill>
                      <a:schemeClr val="accent6">
                        <a:lumMod val="20000"/>
                        <a:lumOff val="80000"/>
                      </a:schemeClr>
                    </a:solidFill>
                  </a:tcPr>
                </a:tc>
                <a:tc>
                  <a:txBody>
                    <a:bodyPr/>
                    <a:lstStyle/>
                    <a:p>
                      <a:r>
                        <a:rPr lang="en-US" sz="1600" dirty="0" smtClean="0">
                          <a:latin typeface="Arial" panose="020B0604020202020204" pitchFamily="34" charset="0"/>
                          <a:cs typeface="Arial" panose="020B0604020202020204" pitchFamily="34" charset="0"/>
                        </a:rPr>
                        <a:t>Email 8-5</a:t>
                      </a:r>
                    </a:p>
                    <a:p>
                      <a:r>
                        <a:rPr lang="en-US" sz="1600" dirty="0" smtClean="0">
                          <a:latin typeface="Arial" panose="020B0604020202020204" pitchFamily="34" charset="0"/>
                          <a:cs typeface="Arial" panose="020B0604020202020204" pitchFamily="34" charset="0"/>
                        </a:rPr>
                        <a:t>Class</a:t>
                      </a:r>
                      <a:r>
                        <a:rPr lang="en-US" sz="1600" baseline="0" dirty="0" smtClean="0">
                          <a:latin typeface="Arial" panose="020B0604020202020204" pitchFamily="34" charset="0"/>
                          <a:cs typeface="Arial" panose="020B0604020202020204" pitchFamily="34" charset="0"/>
                        </a:rPr>
                        <a:t> Activities</a:t>
                      </a:r>
                    </a:p>
                    <a:p>
                      <a:r>
                        <a:rPr lang="en-US" sz="1600" baseline="0" dirty="0" smtClean="0">
                          <a:latin typeface="Arial" panose="020B0604020202020204" pitchFamily="34" charset="0"/>
                          <a:cs typeface="Arial" panose="020B0604020202020204" pitchFamily="34" charset="0"/>
                        </a:rPr>
                        <a:t>Office Hours</a:t>
                      </a:r>
                      <a:endParaRPr lang="en-US" sz="1600" dirty="0">
                        <a:latin typeface="Arial" panose="020B0604020202020204" pitchFamily="34" charset="0"/>
                        <a:cs typeface="Arial" panose="020B0604020202020204" pitchFamily="34" charset="0"/>
                      </a:endParaRP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Email 8-5</a:t>
                      </a:r>
                    </a:p>
                    <a:p>
                      <a:r>
                        <a:rPr lang="en-US" sz="1600" dirty="0" smtClean="0">
                          <a:latin typeface="Arial" panose="020B0604020202020204" pitchFamily="34" charset="0"/>
                          <a:cs typeface="Arial" panose="020B0604020202020204" pitchFamily="34" charset="0"/>
                        </a:rPr>
                        <a:t>Class Activities</a:t>
                      </a:r>
                    </a:p>
                    <a:p>
                      <a:r>
                        <a:rPr lang="en-US" sz="1600" dirty="0" smtClean="0">
                          <a:latin typeface="Arial" panose="020B0604020202020204" pitchFamily="34" charset="0"/>
                          <a:cs typeface="Arial" panose="020B0604020202020204" pitchFamily="34" charset="0"/>
                        </a:rPr>
                        <a:t>Office Hours</a:t>
                      </a:r>
                      <a:endParaRPr lang="en-US" sz="1600" dirty="0">
                        <a:latin typeface="Arial" panose="020B0604020202020204" pitchFamily="34" charset="0"/>
                        <a:cs typeface="Arial" panose="020B0604020202020204" pitchFamily="34" charset="0"/>
                      </a:endParaRP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Email 8-5</a:t>
                      </a:r>
                    </a:p>
                    <a:p>
                      <a:r>
                        <a:rPr lang="en-US" sz="1600" dirty="0" smtClean="0">
                          <a:latin typeface="Arial" panose="020B0604020202020204" pitchFamily="34" charset="0"/>
                          <a:cs typeface="Arial" panose="020B0604020202020204" pitchFamily="34" charset="0"/>
                        </a:rPr>
                        <a:t>Class Activities</a:t>
                      </a:r>
                    </a:p>
                    <a:p>
                      <a:r>
                        <a:rPr lang="en-US" sz="1600" dirty="0" smtClean="0">
                          <a:latin typeface="Arial" panose="020B0604020202020204" pitchFamily="34" charset="0"/>
                          <a:cs typeface="Arial" panose="020B0604020202020204" pitchFamily="34" charset="0"/>
                        </a:rPr>
                        <a:t>Office Hours</a:t>
                      </a:r>
                      <a:endParaRPr lang="en-US" sz="1600" dirty="0">
                        <a:latin typeface="Arial" panose="020B0604020202020204" pitchFamily="34" charset="0"/>
                        <a:cs typeface="Arial" panose="020B0604020202020204" pitchFamily="34" charset="0"/>
                      </a:endParaRP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Email 8-5</a:t>
                      </a:r>
                    </a:p>
                    <a:p>
                      <a:r>
                        <a:rPr lang="en-US" sz="1600" dirty="0" smtClean="0">
                          <a:latin typeface="Arial" panose="020B0604020202020204" pitchFamily="34" charset="0"/>
                          <a:cs typeface="Arial" panose="020B0604020202020204" pitchFamily="34" charset="0"/>
                        </a:rPr>
                        <a:t>Class Activities</a:t>
                      </a:r>
                    </a:p>
                    <a:p>
                      <a:r>
                        <a:rPr lang="en-US" sz="1600" dirty="0" smtClean="0">
                          <a:latin typeface="Arial" panose="020B0604020202020204" pitchFamily="34" charset="0"/>
                          <a:cs typeface="Arial" panose="020B0604020202020204" pitchFamily="34" charset="0"/>
                        </a:rPr>
                        <a:t>Office Hours</a:t>
                      </a:r>
                      <a:endParaRPr lang="en-US" sz="1600" dirty="0">
                        <a:latin typeface="Arial" panose="020B0604020202020204" pitchFamily="34" charset="0"/>
                        <a:cs typeface="Arial" panose="020B0604020202020204" pitchFamily="34" charset="0"/>
                      </a:endParaRPr>
                    </a:p>
                  </a:txBody>
                  <a:tcPr>
                    <a:solidFill>
                      <a:schemeClr val="accent6">
                        <a:lumMod val="20000"/>
                        <a:lumOff val="80000"/>
                      </a:schemeClr>
                    </a:solidFill>
                  </a:tcPr>
                </a:tc>
              </a:tr>
              <a:tr h="1189036">
                <a:tc>
                  <a:txBody>
                    <a:bodyPr/>
                    <a:lstStyle/>
                    <a:p>
                      <a:r>
                        <a:rPr lang="en-US" dirty="0" smtClean="0">
                          <a:latin typeface="Arial" panose="020B0604020202020204" pitchFamily="34" charset="0"/>
                          <a:cs typeface="Arial" panose="020B0604020202020204" pitchFamily="34" charset="0"/>
                        </a:rPr>
                        <a:t>Asking</a:t>
                      </a:r>
                      <a:r>
                        <a:rPr lang="en-US" baseline="0" dirty="0" smtClean="0">
                          <a:latin typeface="Arial" panose="020B0604020202020204" pitchFamily="34" charset="0"/>
                          <a:cs typeface="Arial" panose="020B0604020202020204" pitchFamily="34" charset="0"/>
                        </a:rPr>
                        <a:t> Questions</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Get Grades</a:t>
                      </a:r>
                    </a:p>
                    <a:p>
                      <a:r>
                        <a:rPr lang="en-US" dirty="0" smtClean="0">
                          <a:latin typeface="Arial" panose="020B0604020202020204" pitchFamily="34" charset="0"/>
                          <a:cs typeface="Arial" panose="020B0604020202020204" pitchFamily="34" charset="0"/>
                        </a:rPr>
                        <a:t>Get Work</a:t>
                      </a:r>
                      <a:endParaRPr lang="en-U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r>
                        <a:rPr lang="en-US" dirty="0" smtClean="0">
                          <a:latin typeface="Arial" panose="020B0604020202020204" pitchFamily="34" charset="0"/>
                          <a:cs typeface="Arial" panose="020B0604020202020204" pitchFamily="34" charset="0"/>
                        </a:rPr>
                        <a:t>Scheduling Work</a:t>
                      </a:r>
                    </a:p>
                    <a:p>
                      <a:r>
                        <a:rPr lang="en-US" dirty="0" smtClean="0">
                          <a:latin typeface="Arial" panose="020B0604020202020204" pitchFamily="34" charset="0"/>
                          <a:cs typeface="Arial" panose="020B0604020202020204" pitchFamily="34" charset="0"/>
                        </a:rPr>
                        <a:t>Reading</a:t>
                      </a:r>
                    </a:p>
                    <a:p>
                      <a:r>
                        <a:rPr lang="en-US" dirty="0" smtClean="0">
                          <a:latin typeface="Arial" panose="020B0604020202020204" pitchFamily="34" charset="0"/>
                          <a:cs typeface="Arial" panose="020B0604020202020204" pitchFamily="34" charset="0"/>
                        </a:rPr>
                        <a:t>Working Ahead</a:t>
                      </a:r>
                      <a:endParaRPr lang="en-U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r>
                        <a:rPr lang="en-US" sz="1600" dirty="0" smtClean="0">
                          <a:latin typeface="Arial" panose="020B0604020202020204" pitchFamily="34" charset="0"/>
                          <a:cs typeface="Arial" panose="020B0604020202020204" pitchFamily="34" charset="0"/>
                        </a:rPr>
                        <a:t>Class</a:t>
                      </a:r>
                      <a:r>
                        <a:rPr lang="en-US" sz="1600" baseline="0" dirty="0" smtClean="0">
                          <a:latin typeface="Arial" panose="020B0604020202020204" pitchFamily="34" charset="0"/>
                          <a:cs typeface="Arial" panose="020B0604020202020204" pitchFamily="34" charset="0"/>
                        </a:rPr>
                        <a:t> Activities</a:t>
                      </a:r>
                      <a:endParaRPr lang="en-US" sz="1600"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Class </a:t>
                      </a:r>
                      <a:r>
                        <a:rPr lang="en-US" sz="1600" baseline="0" dirty="0" smtClean="0">
                          <a:latin typeface="Arial" panose="020B0604020202020204" pitchFamily="34" charset="0"/>
                          <a:cs typeface="Arial" panose="020B0604020202020204" pitchFamily="34" charset="0"/>
                        </a:rPr>
                        <a:t>Activities</a:t>
                      </a:r>
                      <a:endParaRPr lang="en-US" sz="1600" dirty="0" smtClean="0">
                        <a:latin typeface="Arial" panose="020B0604020202020204" pitchFamily="34" charset="0"/>
                        <a:cs typeface="Arial" panose="020B0604020202020204" pitchFamily="34" charset="0"/>
                      </a:endParaRPr>
                    </a:p>
                    <a:p>
                      <a:r>
                        <a:rPr lang="en-US" sz="1600" dirty="0" smtClean="0">
                          <a:latin typeface="Arial" panose="020B0604020202020204" pitchFamily="34" charset="0"/>
                          <a:cs typeface="Arial" panose="020B0604020202020204" pitchFamily="34" charset="0"/>
                        </a:rPr>
                        <a:t>Quiz</a:t>
                      </a:r>
                      <a:r>
                        <a:rPr lang="en-US" sz="1600" baseline="0" dirty="0" smtClean="0">
                          <a:latin typeface="Arial" panose="020B0604020202020204" pitchFamily="34" charset="0"/>
                          <a:cs typeface="Arial" panose="020B0604020202020204" pitchFamily="34" charset="0"/>
                        </a:rPr>
                        <a:t>: Lvl 1</a:t>
                      </a:r>
                    </a:p>
                    <a:p>
                      <a:r>
                        <a:rPr lang="en-US" sz="1600" baseline="0" dirty="0" smtClean="0">
                          <a:latin typeface="Arial" panose="020B0604020202020204" pitchFamily="34" charset="0"/>
                          <a:cs typeface="Arial" panose="020B0604020202020204" pitchFamily="34" charset="0"/>
                        </a:rPr>
                        <a:t>DB Posts</a:t>
                      </a:r>
                      <a:endParaRPr lang="en-US" sz="1600"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r>
                        <a:rPr lang="en-US" sz="1600" dirty="0" smtClean="0">
                          <a:latin typeface="Arial" panose="020B0604020202020204" pitchFamily="34" charset="0"/>
                          <a:cs typeface="Arial" panose="020B0604020202020204" pitchFamily="34" charset="0"/>
                        </a:rPr>
                        <a:t>Class Activities</a:t>
                      </a:r>
                    </a:p>
                    <a:p>
                      <a:r>
                        <a:rPr lang="en-US" sz="1600" dirty="0" smtClean="0">
                          <a:latin typeface="Arial" panose="020B0604020202020204" pitchFamily="34" charset="0"/>
                          <a:cs typeface="Arial" panose="020B0604020202020204" pitchFamily="34" charset="0"/>
                        </a:rPr>
                        <a:t>Assign: Lvl 2</a:t>
                      </a:r>
                    </a:p>
                    <a:p>
                      <a:r>
                        <a:rPr lang="en-US" sz="1600" dirty="0" smtClean="0">
                          <a:latin typeface="Arial" panose="020B0604020202020204" pitchFamily="34" charset="0"/>
                          <a:cs typeface="Arial" panose="020B0604020202020204" pitchFamily="34" charset="0"/>
                        </a:rPr>
                        <a:t>DB Response</a:t>
                      </a:r>
                      <a:endParaRPr lang="en-US" sz="1600"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r>
                        <a:rPr lang="en-US" sz="1600" dirty="0" smtClean="0">
                          <a:latin typeface="Arial" panose="020B0604020202020204" pitchFamily="34" charset="0"/>
                          <a:cs typeface="Arial" panose="020B0604020202020204" pitchFamily="34" charset="0"/>
                        </a:rPr>
                        <a:t>Class</a:t>
                      </a:r>
                      <a:r>
                        <a:rPr lang="en-US" sz="1600" baseline="0" dirty="0" smtClean="0">
                          <a:latin typeface="Arial" panose="020B0604020202020204" pitchFamily="34" charset="0"/>
                          <a:cs typeface="Arial" panose="020B0604020202020204" pitchFamily="34" charset="0"/>
                        </a:rPr>
                        <a:t> Activities</a:t>
                      </a:r>
                    </a:p>
                    <a:p>
                      <a:r>
                        <a:rPr lang="en-US" sz="1600" baseline="0" dirty="0" smtClean="0">
                          <a:latin typeface="Arial" panose="020B0604020202020204" pitchFamily="34" charset="0"/>
                          <a:cs typeface="Arial" panose="020B0604020202020204" pitchFamily="34" charset="0"/>
                        </a:rPr>
                        <a:t>Project: Lvl 3-6</a:t>
                      </a:r>
                    </a:p>
                    <a:p>
                      <a:r>
                        <a:rPr lang="en-US" sz="1600" baseline="0" dirty="0" smtClean="0">
                          <a:latin typeface="Arial" panose="020B0604020202020204" pitchFamily="34" charset="0"/>
                          <a:cs typeface="Arial" panose="020B0604020202020204" pitchFamily="34" charset="0"/>
                        </a:rPr>
                        <a:t>DB Ex Credit</a:t>
                      </a:r>
                      <a:endParaRPr lang="en-US" sz="1600" dirty="0">
                        <a:latin typeface="Arial" panose="020B0604020202020204" pitchFamily="34" charset="0"/>
                        <a:cs typeface="Arial" panose="020B0604020202020204" pitchFamily="34" charset="0"/>
                      </a:endParaRPr>
                    </a:p>
                  </a:txBody>
                  <a:tcPr>
                    <a:solidFill>
                      <a:schemeClr val="accent6">
                        <a:lumMod val="40000"/>
                        <a:lumOff val="60000"/>
                      </a:schemeClr>
                    </a:solidFill>
                  </a:tcPr>
                </a:tc>
              </a:tr>
            </a:tbl>
          </a:graphicData>
        </a:graphic>
      </p:graphicFrame>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7500" y="2651760"/>
            <a:ext cx="2087208" cy="2090475"/>
          </a:xfrm>
          <a:prstGeom prst="rect">
            <a:avLst/>
          </a:prstGeom>
        </p:spPr>
      </p:pic>
      <p:sp>
        <p:nvSpPr>
          <p:cNvPr id="6" name="TextBox 5"/>
          <p:cNvSpPr txBox="1"/>
          <p:nvPr/>
        </p:nvSpPr>
        <p:spPr>
          <a:xfrm rot="16200000">
            <a:off x="-257205" y="2949918"/>
            <a:ext cx="1790700" cy="400110"/>
          </a:xfrm>
          <a:prstGeom prst="rect">
            <a:avLst/>
          </a:prstGeom>
          <a:noFill/>
        </p:spPr>
        <p:txBody>
          <a:bodyPr wrap="square" rtlCol="0">
            <a:spAutoFit/>
          </a:bodyPr>
          <a:lstStyle/>
          <a:p>
            <a:r>
              <a:rPr lang="en-US" sz="2000" b="1" dirty="0" smtClean="0">
                <a:solidFill>
                  <a:schemeClr val="tx2"/>
                </a:solidFill>
                <a:latin typeface="Arial" panose="020B0604020202020204" pitchFamily="34" charset="0"/>
                <a:cs typeface="Arial" panose="020B0604020202020204" pitchFamily="34" charset="0"/>
              </a:rPr>
              <a:t>Instructors</a:t>
            </a:r>
            <a:endParaRPr lang="en-US" sz="2000" b="1" dirty="0">
              <a:solidFill>
                <a:schemeClr val="tx2"/>
              </a:solidFill>
              <a:latin typeface="Arial" panose="020B0604020202020204" pitchFamily="34" charset="0"/>
              <a:cs typeface="Arial" panose="020B0604020202020204" pitchFamily="34" charset="0"/>
            </a:endParaRPr>
          </a:p>
        </p:txBody>
      </p:sp>
      <p:sp>
        <p:nvSpPr>
          <p:cNvPr id="7" name="TextBox 6"/>
          <p:cNvSpPr txBox="1"/>
          <p:nvPr/>
        </p:nvSpPr>
        <p:spPr>
          <a:xfrm rot="16200000">
            <a:off x="-60024" y="5329249"/>
            <a:ext cx="1396338" cy="400110"/>
          </a:xfrm>
          <a:prstGeom prst="rect">
            <a:avLst/>
          </a:prstGeom>
          <a:noFill/>
        </p:spPr>
        <p:txBody>
          <a:bodyPr wrap="square" rtlCol="0">
            <a:spAutoFit/>
          </a:bodyPr>
          <a:lstStyle/>
          <a:p>
            <a:pPr algn="ctr"/>
            <a:r>
              <a:rPr lang="en-US" sz="2000" b="1" dirty="0" smtClean="0">
                <a:solidFill>
                  <a:schemeClr val="tx2"/>
                </a:solidFill>
                <a:latin typeface="Arial" panose="020B0604020202020204" pitchFamily="34" charset="0"/>
                <a:cs typeface="Arial" panose="020B0604020202020204" pitchFamily="34" charset="0"/>
              </a:rPr>
              <a:t>Students</a:t>
            </a:r>
            <a:endParaRPr lang="en-US" sz="20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829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96635" y="3048607"/>
            <a:ext cx="4742330" cy="2554316"/>
          </a:xfrm>
        </p:spPr>
        <p:txBody>
          <a:bodyPr>
            <a:normAutofit/>
          </a:bodyPr>
          <a:lstStyle/>
          <a:p>
            <a:pPr algn="l"/>
            <a:r>
              <a:rPr lang="en-US" sz="4400" dirty="0" smtClean="0">
                <a:solidFill>
                  <a:schemeClr val="tx2"/>
                </a:solidFill>
              </a:rPr>
              <a:t>Questions?</a:t>
            </a:r>
            <a:endParaRPr lang="en-US" sz="3600" dirty="0"/>
          </a:p>
          <a:p>
            <a:pPr algn="l"/>
            <a:r>
              <a:rPr lang="en-US" sz="3600" dirty="0" smtClean="0">
                <a:solidFill>
                  <a:schemeClr val="tx2"/>
                </a:solidFill>
              </a:rPr>
              <a:t>Reactions?</a:t>
            </a:r>
            <a:endParaRPr lang="en-US" sz="4400" dirty="0" smtClean="0">
              <a:solidFill>
                <a:schemeClr val="tx2"/>
              </a:solidFill>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2819" t="786" r="19363" b="5265"/>
          <a:stretch/>
        </p:blipFill>
        <p:spPr>
          <a:xfrm>
            <a:off x="612648" y="1122363"/>
            <a:ext cx="5815584" cy="4480560"/>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2589" t="6642" r="7471"/>
          <a:stretch/>
        </p:blipFill>
        <p:spPr>
          <a:xfrm>
            <a:off x="9355823" y="4393726"/>
            <a:ext cx="2083142" cy="1836736"/>
          </a:xfrm>
          <a:prstGeom prst="rect">
            <a:avLst/>
          </a:prstGeom>
        </p:spPr>
      </p:pic>
      <p:sp>
        <p:nvSpPr>
          <p:cNvPr id="7" name="Rectangle 6"/>
          <p:cNvSpPr/>
          <p:nvPr/>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172200" y="5070794"/>
            <a:ext cx="3049422" cy="1477328"/>
          </a:xfrm>
          <a:prstGeom prst="rect">
            <a:avLst/>
          </a:prstGeom>
          <a:noFill/>
        </p:spPr>
        <p:txBody>
          <a:bodyPr wrap="square" rtlCol="0">
            <a:spAutoFit/>
          </a:bodyPr>
          <a:lstStyle/>
          <a:p>
            <a:pPr algn="r"/>
            <a:r>
              <a:rPr lang="en-US" dirty="0" smtClean="0"/>
              <a:t>Contact Information:</a:t>
            </a:r>
          </a:p>
          <a:p>
            <a:pPr algn="r"/>
            <a:r>
              <a:rPr lang="en-US" dirty="0" smtClean="0"/>
              <a:t>Susan Boye-Lynn</a:t>
            </a:r>
          </a:p>
          <a:p>
            <a:pPr algn="r"/>
            <a:r>
              <a:rPr lang="en-US" dirty="0" smtClean="0">
                <a:solidFill>
                  <a:schemeClr val="tx2"/>
                </a:solidFill>
                <a:hlinkClick r:id="rId5"/>
              </a:rPr>
              <a:t>sboye-lynn@sandiaprep.org</a:t>
            </a:r>
            <a:endParaRPr lang="en-US" dirty="0" smtClean="0">
              <a:solidFill>
                <a:schemeClr val="tx2"/>
              </a:solidFill>
            </a:endParaRPr>
          </a:p>
          <a:p>
            <a:pPr algn="r"/>
            <a:r>
              <a:rPr lang="en-US" dirty="0" smtClean="0">
                <a:solidFill>
                  <a:schemeClr val="tx2"/>
                </a:solidFill>
                <a:hlinkClick r:id="rId6"/>
              </a:rPr>
              <a:t>boyelynn@comcast.net</a:t>
            </a:r>
            <a:endParaRPr lang="en-US" dirty="0" smtClean="0">
              <a:solidFill>
                <a:schemeClr val="tx2"/>
              </a:solidFill>
            </a:endParaRPr>
          </a:p>
          <a:p>
            <a:pPr algn="r"/>
            <a:endParaRPr lang="en-US" dirty="0"/>
          </a:p>
        </p:txBody>
      </p:sp>
    </p:spTree>
    <p:extLst>
      <p:ext uri="{BB962C8B-B14F-4D97-AF65-F5344CB8AC3E}">
        <p14:creationId xmlns:p14="http://schemas.microsoft.com/office/powerpoint/2010/main" val="36199730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P&amp;P">
      <a:dk1>
        <a:sysClr val="windowText" lastClr="000000"/>
      </a:dk1>
      <a:lt1>
        <a:sysClr val="window" lastClr="FFFFFF"/>
      </a:lt1>
      <a:dk2>
        <a:srgbClr val="146405"/>
      </a:dk2>
      <a:lt2>
        <a:srgbClr val="E7E6E6"/>
      </a:lt2>
      <a:accent1>
        <a:srgbClr val="259905"/>
      </a:accent1>
      <a:accent2>
        <a:srgbClr val="FE7002"/>
      </a:accent2>
      <a:accent3>
        <a:srgbClr val="A5A5A5"/>
      </a:accent3>
      <a:accent4>
        <a:srgbClr val="FDBE0E"/>
      </a:accent4>
      <a:accent5>
        <a:srgbClr val="7C9CD6"/>
      </a:accent5>
      <a:accent6>
        <a:srgbClr val="70AD47"/>
      </a:accent6>
      <a:hlink>
        <a:srgbClr val="055CB3"/>
      </a:hlink>
      <a:folHlink>
        <a:srgbClr val="733D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amp;PTemplate.potx" id="{7654C6BA-A6E8-480F-A1DD-6BFB9386B60C}" vid="{7554A5A4-ECF7-4564-8D42-D7482A8A57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1481</TotalTime>
  <Words>1796</Words>
  <Application>Microsoft Office PowerPoint</Application>
  <PresentationFormat>Widescreen</PresentationFormat>
  <Paragraphs>263</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Wingdings</vt:lpstr>
      <vt:lpstr>Office Theme</vt:lpstr>
      <vt:lpstr>Pepper and Pear Instructional Design</vt:lpstr>
      <vt:lpstr>Who do you want to be online?</vt:lpstr>
      <vt:lpstr>Sequencing So You Stay Sane</vt:lpstr>
      <vt:lpstr>Development Ratios</vt:lpstr>
      <vt:lpstr>Backwards Design</vt:lpstr>
      <vt:lpstr>Content Development</vt:lpstr>
      <vt:lpstr>Scaffolding in Blended Learning</vt:lpstr>
      <vt:lpstr>Presence</vt:lpstr>
      <vt:lpstr>How a Week Can Work</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Boye-Lynn</dc:creator>
  <cp:lastModifiedBy>Susan Boye-Lynn</cp:lastModifiedBy>
  <cp:revision>83</cp:revision>
  <cp:lastPrinted>2020-06-09T23:09:11Z</cp:lastPrinted>
  <dcterms:created xsi:type="dcterms:W3CDTF">2020-06-01T05:06:14Z</dcterms:created>
  <dcterms:modified xsi:type="dcterms:W3CDTF">2020-07-20T06:37:26Z</dcterms:modified>
</cp:coreProperties>
</file>