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3" r:id="rId3"/>
    <p:sldId id="257" r:id="rId4"/>
    <p:sldId id="258" r:id="rId5"/>
    <p:sldId id="260" r:id="rId6"/>
    <p:sldId id="259" r:id="rId7"/>
    <p:sldId id="262"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4" autoAdjust="0"/>
    <p:restoredTop sz="94660"/>
  </p:normalViewPr>
  <p:slideViewPr>
    <p:cSldViewPr snapToGrid="0">
      <p:cViewPr varScale="1">
        <p:scale>
          <a:sx n="87" d="100"/>
          <a:sy n="87" d="100"/>
        </p:scale>
        <p:origin x="90" y="660"/>
      </p:cViewPr>
      <p:guideLst/>
    </p:cSldViewPr>
  </p:slideViewPr>
  <p:notesTextViewPr>
    <p:cViewPr>
      <p:scale>
        <a:sx n="1" d="1"/>
        <a:sy n="1" d="1"/>
      </p:scale>
      <p:origin x="0" y="0"/>
    </p:cViewPr>
  </p:notesTextViewPr>
  <p:notesViewPr>
    <p:cSldViewPr snapToGrid="0">
      <p:cViewPr varScale="1">
        <p:scale>
          <a:sx n="64" d="100"/>
          <a:sy n="64" d="100"/>
        </p:scale>
        <p:origin x="288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80547-B1FB-4AF8-93A1-1EA983727AE0}" type="datetimeFigureOut">
              <a:rPr lang="en-US" smtClean="0"/>
              <a:t>8/2/2020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EB46EF-29B3-4892-A4EC-98BC0390F8FA}" type="slidenum">
              <a:rPr lang="en-US" smtClean="0"/>
              <a:t>‹#›</a:t>
            </a:fld>
            <a:endParaRPr lang="en-US"/>
          </a:p>
        </p:txBody>
      </p:sp>
    </p:spTree>
    <p:extLst>
      <p:ext uri="{BB962C8B-B14F-4D97-AF65-F5344CB8AC3E}">
        <p14:creationId xmlns:p14="http://schemas.microsoft.com/office/powerpoint/2010/main" val="382484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 retrieved from:  https://openclipart.org/detail/115399/ftjabber-protocol</a:t>
            </a:r>
            <a:endParaRPr lang="en-US" dirty="0"/>
          </a:p>
        </p:txBody>
      </p:sp>
      <p:sp>
        <p:nvSpPr>
          <p:cNvPr id="4" name="Slide Number Placeholder 3"/>
          <p:cNvSpPr>
            <a:spLocks noGrp="1"/>
          </p:cNvSpPr>
          <p:nvPr>
            <p:ph type="sldNum" sz="quarter" idx="10"/>
          </p:nvPr>
        </p:nvSpPr>
        <p:spPr/>
        <p:txBody>
          <a:bodyPr/>
          <a:lstStyle/>
          <a:p>
            <a:fld id="{A6EB46EF-29B3-4892-A4EC-98BC0390F8FA}" type="slidenum">
              <a:rPr lang="en-US" smtClean="0"/>
              <a:t>5</a:t>
            </a:fld>
            <a:endParaRPr lang="en-US"/>
          </a:p>
        </p:txBody>
      </p:sp>
    </p:spTree>
    <p:extLst>
      <p:ext uri="{BB962C8B-B14F-4D97-AF65-F5344CB8AC3E}">
        <p14:creationId xmlns:p14="http://schemas.microsoft.com/office/powerpoint/2010/main" val="68464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 retrieved from:  https://openclipart.org/detail/168636/challenge-accepted</a:t>
            </a:r>
            <a:endParaRPr lang="en-US" dirty="0"/>
          </a:p>
        </p:txBody>
      </p:sp>
      <p:sp>
        <p:nvSpPr>
          <p:cNvPr id="4" name="Slide Number Placeholder 3"/>
          <p:cNvSpPr>
            <a:spLocks noGrp="1"/>
          </p:cNvSpPr>
          <p:nvPr>
            <p:ph type="sldNum" sz="quarter" idx="10"/>
          </p:nvPr>
        </p:nvSpPr>
        <p:spPr/>
        <p:txBody>
          <a:bodyPr/>
          <a:lstStyle/>
          <a:p>
            <a:fld id="{A6EB46EF-29B3-4892-A4EC-98BC0390F8FA}" type="slidenum">
              <a:rPr lang="en-US" smtClean="0"/>
              <a:t>7</a:t>
            </a:fld>
            <a:endParaRPr lang="en-US"/>
          </a:p>
        </p:txBody>
      </p:sp>
    </p:spTree>
    <p:extLst>
      <p:ext uri="{BB962C8B-B14F-4D97-AF65-F5344CB8AC3E}">
        <p14:creationId xmlns:p14="http://schemas.microsoft.com/office/powerpoint/2010/main" val="335942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 retrieved from:  https://openclipart.org/detail/217481/walking-to-the-future</a:t>
            </a:r>
            <a:endParaRPr lang="en-US" dirty="0"/>
          </a:p>
        </p:txBody>
      </p:sp>
      <p:sp>
        <p:nvSpPr>
          <p:cNvPr id="4" name="Slide Number Placeholder 3"/>
          <p:cNvSpPr>
            <a:spLocks noGrp="1"/>
          </p:cNvSpPr>
          <p:nvPr>
            <p:ph type="sldNum" sz="quarter" idx="10"/>
          </p:nvPr>
        </p:nvSpPr>
        <p:spPr/>
        <p:txBody>
          <a:bodyPr/>
          <a:lstStyle/>
          <a:p>
            <a:fld id="{A6EB46EF-29B3-4892-A4EC-98BC0390F8FA}" type="slidenum">
              <a:rPr lang="en-US" smtClean="0"/>
              <a:t>8</a:t>
            </a:fld>
            <a:endParaRPr lang="en-US"/>
          </a:p>
        </p:txBody>
      </p:sp>
    </p:spTree>
    <p:extLst>
      <p:ext uri="{BB962C8B-B14F-4D97-AF65-F5344CB8AC3E}">
        <p14:creationId xmlns:p14="http://schemas.microsoft.com/office/powerpoint/2010/main" val="14476538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99112" y="1122363"/>
            <a:ext cx="5368887" cy="2387600"/>
          </a:xfrm>
        </p:spPr>
        <p:txBody>
          <a:bodyPr anchor="b"/>
          <a:lstStyle>
            <a:lvl1pPr algn="ctr">
              <a:defRPr sz="6000">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172200" y="3602038"/>
            <a:ext cx="44958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DC5715D6-80F3-46B1-9D2D-F4B02B5DAA6C}" type="datetimeFigureOut">
              <a:rPr lang="en-US" smtClean="0"/>
              <a:t>8/2/2020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91DB39E5-20FA-4871-9C57-2FC2025B2BA8}" type="slidenum">
              <a:rPr lang="en-US" smtClean="0"/>
              <a:t>‹#›</a:t>
            </a:fld>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Tree>
    <p:extLst>
      <p:ext uri="{BB962C8B-B14F-4D97-AF65-F5344CB8AC3E}">
        <p14:creationId xmlns:p14="http://schemas.microsoft.com/office/powerpoint/2010/main" val="18433524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39E5-20FA-4871-9C57-2FC2025B2BA8}" type="slidenum">
              <a:rPr lang="en-US" smtClean="0"/>
              <a:t>‹#›</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14321836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39E5-20FA-4871-9C57-2FC2025B2BA8}" type="slidenum">
              <a:rPr lang="en-US" smtClean="0"/>
              <a:t>‹#›</a:t>
            </a:fld>
            <a:endParaRPr lang="en-US"/>
          </a:p>
        </p:txBody>
      </p:sp>
      <p:sp>
        <p:nvSpPr>
          <p:cNvPr id="7"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25821755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39E5-20FA-4871-9C57-2FC2025B2BA8}" type="slidenum">
              <a:rPr lang="en-US" smtClean="0"/>
              <a:t>‹#›</a:t>
            </a:fld>
            <a:endParaRPr lang="en-US"/>
          </a:p>
        </p:txBody>
      </p:sp>
      <p:sp>
        <p:nvSpPr>
          <p:cNvPr id="8"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55416551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B39E5-20FA-4871-9C57-2FC2025B2BA8}" type="slidenum">
              <a:rPr lang="en-US" smtClean="0"/>
              <a:t>‹#›</a:t>
            </a:fld>
            <a:endParaRPr lang="en-US"/>
          </a:p>
        </p:txBody>
      </p:sp>
      <p:sp>
        <p:nvSpPr>
          <p:cNvPr id="10"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193074337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B39E5-20FA-4871-9C57-2FC2025B2BA8}" type="slidenum">
              <a:rPr lang="en-US" smtClean="0"/>
              <a:t>‹#›</a:t>
            </a:fld>
            <a:endParaRPr lang="en-US"/>
          </a:p>
        </p:txBody>
      </p:sp>
      <p:sp>
        <p:nvSpPr>
          <p:cNvPr id="6"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25194646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B39E5-20FA-4871-9C57-2FC2025B2BA8}" type="slidenum">
              <a:rPr lang="en-US" smtClean="0"/>
              <a:t>‹#›</a:t>
            </a:fld>
            <a:endParaRPr lang="en-US"/>
          </a:p>
        </p:txBody>
      </p:sp>
      <p:sp>
        <p:nvSpPr>
          <p:cNvPr id="5"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13034597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39E5-20FA-4871-9C57-2FC2025B2BA8}" type="slidenum">
              <a:rPr lang="en-US" smtClean="0"/>
              <a:t>‹#›</a:t>
            </a:fld>
            <a:endParaRPr lang="en-US"/>
          </a:p>
        </p:txBody>
      </p:sp>
      <p:sp>
        <p:nvSpPr>
          <p:cNvPr id="8"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255954551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39E5-20FA-4871-9C57-2FC2025B2BA8}" type="slidenum">
              <a:rPr lang="en-US" smtClean="0"/>
              <a:t>‹#›</a:t>
            </a:fld>
            <a:endParaRPr lang="en-US"/>
          </a:p>
        </p:txBody>
      </p:sp>
      <p:sp>
        <p:nvSpPr>
          <p:cNvPr id="8"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12332883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39E5-20FA-4871-9C57-2FC2025B2BA8}" type="slidenum">
              <a:rPr lang="en-US" smtClean="0"/>
              <a:t>‹#›</a:t>
            </a:fld>
            <a:endParaRPr lang="en-US"/>
          </a:p>
        </p:txBody>
      </p:sp>
      <p:sp>
        <p:nvSpPr>
          <p:cNvPr id="7"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415030318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39E5-20FA-4871-9C57-2FC2025B2BA8}" type="slidenum">
              <a:rPr lang="en-US" smtClean="0"/>
              <a:t>‹#›</a:t>
            </a:fld>
            <a:endParaRPr lang="en-US"/>
          </a:p>
        </p:txBody>
      </p:sp>
      <p:sp>
        <p:nvSpPr>
          <p:cNvPr id="7" name="Date Placeholder 3"/>
          <p:cNvSpPr>
            <a:spLocks noGrp="1"/>
          </p:cNvSpPr>
          <p:nvPr>
            <p:ph type="dt" sz="half" idx="10"/>
          </p:nvPr>
        </p:nvSpPr>
        <p:spPr>
          <a:xfrm>
            <a:off x="1673352" y="6356350"/>
            <a:ext cx="1908048" cy="365125"/>
          </a:xfrm>
        </p:spPr>
        <p:txBody>
          <a:bodyPr/>
          <a:lstStyle>
            <a:lvl1pPr>
              <a:defRPr>
                <a:solidFill>
                  <a:schemeClr val="tx1"/>
                </a:solidFill>
              </a:defRPr>
            </a:lvl1pPr>
          </a:lstStyle>
          <a:p>
            <a:fld id="{DC5715D6-80F3-46B1-9D2D-F4B02B5DAA6C}" type="datetimeFigureOut">
              <a:rPr lang="en-US" smtClean="0"/>
              <a:t>8/2/2020</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Tree>
    <p:extLst>
      <p:ext uri="{BB962C8B-B14F-4D97-AF65-F5344CB8AC3E}">
        <p14:creationId xmlns:p14="http://schemas.microsoft.com/office/powerpoint/2010/main" val="37479826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0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DC5715D6-80F3-46B1-9D2D-F4B02B5DAA6C}" type="datetimeFigureOut">
              <a:rPr lang="en-US" smtClean="0"/>
              <a:t>8/2/2020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91DB39E5-20FA-4871-9C57-2FC2025B2BA8}" type="slidenum">
              <a:rPr lang="en-US" smtClean="0"/>
              <a:t>‹#›</a:t>
            </a:fld>
            <a:endParaRPr lang="en-US"/>
          </a:p>
        </p:txBody>
      </p:sp>
    </p:spTree>
    <p:extLst>
      <p:ext uri="{BB962C8B-B14F-4D97-AF65-F5344CB8AC3E}">
        <p14:creationId xmlns:p14="http://schemas.microsoft.com/office/powerpoint/2010/main" val="644682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57958"/>
            <a:ext cx="10308336" cy="1986597"/>
          </a:xfrm>
        </p:spPr>
        <p:txBody>
          <a:bodyPr>
            <a:normAutofit/>
          </a:bodyPr>
          <a:lstStyle/>
          <a:p>
            <a:pPr algn="r"/>
            <a:r>
              <a:rPr lang="en-US" b="1" dirty="0" smtClean="0">
                <a:effectLst>
                  <a:outerShdw blurRad="38100" dist="38100" dir="2700000" algn="tl">
                    <a:srgbClr val="000000">
                      <a:alpha val="43137"/>
                    </a:srgbClr>
                  </a:outerShdw>
                </a:effectLst>
              </a:rPr>
              <a:t>Knowledge Management       for Faculty</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147412" y="3470312"/>
            <a:ext cx="5684924" cy="3387687"/>
          </a:xfrm>
        </p:spPr>
        <p:txBody>
          <a:bodyPr>
            <a:normAutofit/>
          </a:bodyPr>
          <a:lstStyle/>
          <a:p>
            <a:pPr algn="r"/>
            <a:endParaRPr lang="en-US" dirty="0"/>
          </a:p>
          <a:p>
            <a:pPr algn="r"/>
            <a:endParaRPr lang="en-US" dirty="0" smtClean="0"/>
          </a:p>
          <a:p>
            <a:pPr algn="r"/>
            <a:endParaRPr lang="en-US" dirty="0"/>
          </a:p>
          <a:p>
            <a:pPr algn="r"/>
            <a:endParaRPr lang="en-US" dirty="0" smtClean="0"/>
          </a:p>
          <a:p>
            <a:pPr algn="r"/>
            <a:endParaRPr lang="en-US" dirty="0" smtClean="0"/>
          </a:p>
          <a:p>
            <a:pPr algn="r"/>
            <a:r>
              <a:rPr lang="en-US" dirty="0" smtClean="0"/>
              <a:t>Created by </a:t>
            </a:r>
            <a:r>
              <a:rPr lang="en-US" dirty="0" smtClean="0"/>
              <a:t>Susan Boye-Lynn</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481" r="6266"/>
          <a:stretch/>
        </p:blipFill>
        <p:spPr>
          <a:xfrm>
            <a:off x="9775414" y="3570458"/>
            <a:ext cx="2056922" cy="2063673"/>
          </a:xfrm>
          <a:prstGeom prst="rect">
            <a:avLst/>
          </a:prstGeom>
        </p:spPr>
      </p:pic>
    </p:spTree>
    <p:extLst>
      <p:ext uri="{BB962C8B-B14F-4D97-AF65-F5344CB8AC3E}">
        <p14:creationId xmlns:p14="http://schemas.microsoft.com/office/powerpoint/2010/main" val="2951487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Conceptual Basis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62500" lnSpcReduction="20000"/>
          </a:bodyPr>
          <a:lstStyle/>
          <a:p>
            <a:pPr marL="0" indent="0">
              <a:lnSpc>
                <a:spcPct val="120000"/>
              </a:lnSpc>
              <a:spcAft>
                <a:spcPts val="600"/>
              </a:spcAft>
              <a:buNone/>
            </a:pPr>
            <a:r>
              <a:rPr lang="en-US" dirty="0" smtClean="0"/>
              <a:t>This model was created while working on an MA in Organizations, Information, and Learning Sciences at University of New Mexico.  The goal was to find a knowledge management solution that would work for the specific environment in which we were working.  </a:t>
            </a:r>
          </a:p>
          <a:p>
            <a:pPr marL="0" indent="0">
              <a:lnSpc>
                <a:spcPct val="120000"/>
              </a:lnSpc>
              <a:spcAft>
                <a:spcPts val="600"/>
              </a:spcAft>
              <a:buNone/>
            </a:pPr>
            <a:r>
              <a:rPr lang="en-US" dirty="0" smtClean="0"/>
              <a:t>This project was based on my work as faculty at a community college.  Community colleges are plagued by a continually difficult set of issues:  need for qualified professional instructors, widely varying funding, uncertain student enrollment, and market pressures which pull faculty away from positions.  The result is often a loss of important institutional information as faculty leave for more stable positions and market-based salaries.</a:t>
            </a:r>
          </a:p>
          <a:p>
            <a:pPr marL="0" indent="0">
              <a:lnSpc>
                <a:spcPct val="120000"/>
              </a:lnSpc>
              <a:spcAft>
                <a:spcPts val="600"/>
              </a:spcAft>
              <a:buNone/>
            </a:pPr>
            <a:r>
              <a:rPr lang="en-US" dirty="0" smtClean="0"/>
              <a:t>Faculty themselves are often pressed for time and resources as the part-time work of most community college instructors requires multiple sections at low pay necessitating another occupation on top of their teaching.</a:t>
            </a:r>
            <a:endParaRPr lang="en-US" dirty="0"/>
          </a:p>
          <a:p>
            <a:pPr marL="0" indent="0">
              <a:lnSpc>
                <a:spcPct val="120000"/>
              </a:lnSpc>
              <a:spcAft>
                <a:spcPts val="600"/>
              </a:spcAft>
              <a:buNone/>
            </a:pPr>
            <a:r>
              <a:rPr lang="en-US" dirty="0" smtClean="0"/>
              <a:t>Knowledge management is one way to combat the loss of information and support faculty in having tools which have worked for the student population at that institution.  This is an example.</a:t>
            </a:r>
            <a:endParaRPr lang="en-US" dirty="0"/>
          </a:p>
        </p:txBody>
      </p:sp>
    </p:spTree>
    <p:extLst>
      <p:ext uri="{BB962C8B-B14F-4D97-AF65-F5344CB8AC3E}">
        <p14:creationId xmlns:p14="http://schemas.microsoft.com/office/powerpoint/2010/main" val="375518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Create a Community Page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25624"/>
            <a:ext cx="2717074" cy="4486275"/>
          </a:xfrm>
        </p:spPr>
        <p:txBody>
          <a:bodyPr>
            <a:normAutofit fontScale="92500"/>
          </a:bodyPr>
          <a:lstStyle/>
          <a:p>
            <a:pPr marL="0" indent="0">
              <a:buNone/>
            </a:pPr>
            <a:r>
              <a:rPr lang="en-US" dirty="0" smtClean="0"/>
              <a:t>Goal – </a:t>
            </a:r>
          </a:p>
          <a:p>
            <a:pPr marL="0" indent="0">
              <a:buNone/>
            </a:pPr>
            <a:r>
              <a:rPr lang="en-US" dirty="0" smtClean="0"/>
              <a:t>To create a forum for </a:t>
            </a:r>
            <a:r>
              <a:rPr lang="en-US" dirty="0" smtClean="0"/>
              <a:t>faculty </a:t>
            </a:r>
            <a:r>
              <a:rPr lang="en-US" dirty="0" smtClean="0"/>
              <a:t>to use for storing their teaching materials so that colleagues can benefit from each others’ experience and research.</a:t>
            </a:r>
            <a:endParaRPr lang="en-US" dirty="0"/>
          </a:p>
        </p:txBody>
      </p:sp>
      <p:pic>
        <p:nvPicPr>
          <p:cNvPr id="5" name="Picture 4"/>
          <p:cNvPicPr/>
          <p:nvPr/>
        </p:nvPicPr>
        <p:blipFill rotWithShape="1">
          <a:blip r:embed="rId2"/>
          <a:srcRect l="5642" t="23967" r="50313" b="3564"/>
          <a:stretch/>
        </p:blipFill>
        <p:spPr bwMode="auto">
          <a:xfrm>
            <a:off x="3555274" y="1825625"/>
            <a:ext cx="7798526" cy="4351338"/>
          </a:xfrm>
          <a:prstGeom prst="rect">
            <a:avLst/>
          </a:prstGeom>
          <a:ln>
            <a:noFill/>
          </a:ln>
          <a:effectLst>
            <a:glow rad="317500">
              <a:schemeClr val="accent3">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09636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Organize Materials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25625"/>
            <a:ext cx="4151812" cy="4351338"/>
          </a:xfrm>
        </p:spPr>
        <p:txBody>
          <a:bodyPr>
            <a:normAutofit fontScale="92500"/>
          </a:bodyPr>
          <a:lstStyle/>
          <a:p>
            <a:pPr marL="0" indent="0">
              <a:buNone/>
            </a:pPr>
            <a:r>
              <a:rPr lang="en-US" dirty="0" smtClean="0"/>
              <a:t>This website begins with a wiki page so that members of the </a:t>
            </a:r>
            <a:r>
              <a:rPr lang="en-US" dirty="0" smtClean="0"/>
              <a:t>department may </a:t>
            </a:r>
            <a:r>
              <a:rPr lang="en-US" dirty="0" smtClean="0"/>
              <a:t>discuss where and how to locate and name materials submitted to the Community Page.</a:t>
            </a:r>
          </a:p>
          <a:p>
            <a:pPr marL="0" indent="0">
              <a:buNone/>
            </a:pPr>
            <a:endParaRPr lang="en-US" dirty="0"/>
          </a:p>
          <a:p>
            <a:pPr marL="0" indent="0">
              <a:buNone/>
            </a:pPr>
            <a:r>
              <a:rPr lang="en-US" dirty="0" smtClean="0"/>
              <a:t>This is an example of the location format that was discussed by faculty.</a:t>
            </a:r>
            <a:endParaRPr lang="en-US" dirty="0"/>
          </a:p>
        </p:txBody>
      </p:sp>
      <p:pic>
        <p:nvPicPr>
          <p:cNvPr id="6" name="Picture 5"/>
          <p:cNvPicPr/>
          <p:nvPr/>
        </p:nvPicPr>
        <p:blipFill rotWithShape="1">
          <a:blip r:embed="rId2"/>
          <a:srcRect l="6410" t="25067" r="76122" b="34485"/>
          <a:stretch/>
        </p:blipFill>
        <p:spPr bwMode="auto">
          <a:xfrm>
            <a:off x="4990012" y="1825625"/>
            <a:ext cx="6497456" cy="4351338"/>
          </a:xfrm>
          <a:prstGeom prst="rect">
            <a:avLst/>
          </a:prstGeom>
          <a:ln>
            <a:noFill/>
          </a:ln>
          <a:effectLst>
            <a:glow rad="317500">
              <a:schemeClr val="accent3">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237104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950" y="391250"/>
            <a:ext cx="10792099" cy="1325563"/>
          </a:xfrm>
        </p:spPr>
        <p:txBody>
          <a:bodyPr>
            <a:normAutofit fontScale="90000"/>
          </a:bodyPr>
          <a:lstStyle/>
          <a:p>
            <a:r>
              <a:rPr lang="en-US" b="1" dirty="0" smtClean="0">
                <a:effectLst>
                  <a:outerShdw blurRad="38100" dist="38100" dir="2700000" algn="tl">
                    <a:srgbClr val="000000">
                      <a:alpha val="43137"/>
                    </a:srgbClr>
                  </a:outerShdw>
                </a:effectLst>
              </a:rPr>
              <a:t>Naming Protocols Example </a:t>
            </a:r>
            <a:r>
              <a:rPr lang="en-US" b="1" dirty="0" smtClean="0">
                <a:effectLst>
                  <a:outerShdw blurRad="38100" dist="38100" dir="2700000" algn="tl">
                    <a:srgbClr val="000000">
                      <a:alpha val="43137"/>
                    </a:srgbClr>
                  </a:outerShdw>
                </a:effectLst>
              </a:rPr>
              <a:t>– </a:t>
            </a:r>
            <a:br>
              <a:rPr lang="en-US"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Assignments</a:t>
            </a:r>
            <a:r>
              <a:rPr lang="en-US" sz="3600" dirty="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Discussion Prompts &amp; Assessments/Test </a:t>
            </a:r>
            <a:r>
              <a:rPr lang="en-US" sz="3600" b="1" dirty="0" smtClean="0">
                <a:effectLst>
                  <a:outerShdw blurRad="38100" dist="38100" dir="2700000" algn="tl">
                    <a:srgbClr val="000000">
                      <a:alpha val="43137"/>
                    </a:srgbClr>
                  </a:outerShdw>
                </a:effectLst>
              </a:rPr>
              <a:t>Banks</a:t>
            </a:r>
            <a:endParaRPr lang="en-US" sz="3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825625"/>
            <a:ext cx="10515600" cy="4888684"/>
          </a:xfrm>
        </p:spPr>
        <p:txBody>
          <a:bodyPr>
            <a:normAutofit fontScale="70000" lnSpcReduction="20000"/>
          </a:bodyPr>
          <a:lstStyle/>
          <a:p>
            <a:pPr marL="0" indent="0">
              <a:lnSpc>
                <a:spcPct val="120000"/>
              </a:lnSpc>
              <a:spcBef>
                <a:spcPts val="600"/>
              </a:spcBef>
              <a:buNone/>
            </a:pPr>
            <a:r>
              <a:rPr lang="en-US" dirty="0" smtClean="0"/>
              <a:t>To </a:t>
            </a:r>
            <a:r>
              <a:rPr lang="en-US" dirty="0" smtClean="0"/>
              <a:t>find assignments, instructors </a:t>
            </a:r>
            <a:r>
              <a:rPr lang="en-US" dirty="0"/>
              <a:t>need to be sure </a:t>
            </a:r>
            <a:r>
              <a:rPr lang="en-US" dirty="0" smtClean="0"/>
              <a:t>they are clearly and consistently marked.</a:t>
            </a:r>
            <a:r>
              <a:rPr lang="en-US" dirty="0"/>
              <a:t>  </a:t>
            </a:r>
            <a:endParaRPr lang="en-US" dirty="0" smtClean="0"/>
          </a:p>
          <a:p>
            <a:pPr marL="0" indent="0">
              <a:lnSpc>
                <a:spcPct val="120000"/>
              </a:lnSpc>
              <a:spcBef>
                <a:spcPts val="600"/>
              </a:spcBef>
              <a:buNone/>
            </a:pPr>
            <a:r>
              <a:rPr lang="en-US" dirty="0"/>
              <a:t>I</a:t>
            </a:r>
            <a:r>
              <a:rPr lang="en-US" dirty="0" smtClean="0"/>
              <a:t>mportant points of reference:</a:t>
            </a:r>
            <a:endParaRPr lang="en-US" dirty="0"/>
          </a:p>
          <a:p>
            <a:pPr lvl="1">
              <a:lnSpc>
                <a:spcPct val="120000"/>
              </a:lnSpc>
              <a:spcBef>
                <a:spcPts val="600"/>
              </a:spcBef>
            </a:pPr>
            <a:r>
              <a:rPr lang="en-US" dirty="0"/>
              <a:t>Text or Faculty </a:t>
            </a:r>
            <a:r>
              <a:rPr lang="en-US" dirty="0" smtClean="0"/>
              <a:t>Derived (Use Initials)</a:t>
            </a:r>
            <a:endParaRPr lang="en-US" dirty="0"/>
          </a:p>
          <a:p>
            <a:pPr lvl="1">
              <a:lnSpc>
                <a:spcPct val="120000"/>
              </a:lnSpc>
              <a:spcBef>
                <a:spcPts val="600"/>
              </a:spcBef>
            </a:pPr>
            <a:r>
              <a:rPr lang="en-US" dirty="0" smtClean="0"/>
              <a:t>Topic </a:t>
            </a:r>
            <a:endParaRPr lang="en-US" dirty="0"/>
          </a:p>
          <a:p>
            <a:pPr lvl="1">
              <a:lnSpc>
                <a:spcPct val="120000"/>
              </a:lnSpc>
              <a:spcBef>
                <a:spcPts val="600"/>
              </a:spcBef>
            </a:pPr>
            <a:r>
              <a:rPr lang="en-US" dirty="0" smtClean="0"/>
              <a:t>Form</a:t>
            </a:r>
          </a:p>
          <a:p>
            <a:pPr lvl="1">
              <a:lnSpc>
                <a:spcPct val="120000"/>
              </a:lnSpc>
              <a:spcBef>
                <a:spcPts val="600"/>
              </a:spcBef>
            </a:pPr>
            <a:r>
              <a:rPr lang="en-US" dirty="0" smtClean="0"/>
              <a:t>Year/Semester</a:t>
            </a:r>
            <a:endParaRPr lang="en-US" dirty="0"/>
          </a:p>
          <a:p>
            <a:pPr>
              <a:lnSpc>
                <a:spcPct val="120000"/>
              </a:lnSpc>
              <a:spcBef>
                <a:spcPts val="600"/>
              </a:spcBef>
            </a:pPr>
            <a:r>
              <a:rPr lang="en-US" dirty="0" smtClean="0"/>
              <a:t>Ex 1:  In American </a:t>
            </a:r>
            <a:r>
              <a:rPr lang="en-US" dirty="0"/>
              <a:t>Government Course under Assignments one might see: </a:t>
            </a:r>
          </a:p>
          <a:p>
            <a:pPr lvl="1">
              <a:lnSpc>
                <a:spcPct val="120000"/>
              </a:lnSpc>
              <a:spcBef>
                <a:spcPts val="600"/>
              </a:spcBef>
            </a:pPr>
            <a:r>
              <a:rPr lang="en-US" dirty="0" smtClean="0"/>
              <a:t>SFBL Parley Paper Citizenship 19S</a:t>
            </a:r>
            <a:endParaRPr lang="en-US" dirty="0"/>
          </a:p>
          <a:p>
            <a:pPr>
              <a:lnSpc>
                <a:spcPct val="120000"/>
              </a:lnSpc>
              <a:spcBef>
                <a:spcPts val="600"/>
              </a:spcBef>
            </a:pPr>
            <a:r>
              <a:rPr lang="en-US" dirty="0" smtClean="0"/>
              <a:t>Ex 2:  Under </a:t>
            </a:r>
            <a:r>
              <a:rPr lang="en-US" dirty="0"/>
              <a:t>Discussion Prompts for Political Ideas: </a:t>
            </a:r>
          </a:p>
          <a:p>
            <a:pPr lvl="1">
              <a:lnSpc>
                <a:spcPct val="120000"/>
              </a:lnSpc>
              <a:spcBef>
                <a:spcPts val="600"/>
              </a:spcBef>
            </a:pPr>
            <a:r>
              <a:rPr lang="en-US" dirty="0" smtClean="0"/>
              <a:t>KT Citation Argumentation Progression 18F</a:t>
            </a:r>
          </a:p>
          <a:p>
            <a:pPr>
              <a:lnSpc>
                <a:spcPct val="120000"/>
              </a:lnSpc>
              <a:spcBef>
                <a:spcPts val="600"/>
              </a:spcBef>
            </a:pPr>
            <a:r>
              <a:rPr lang="en-US" dirty="0" smtClean="0"/>
              <a:t>Ex 3:  Text </a:t>
            </a:r>
            <a:r>
              <a:rPr lang="en-US" dirty="0" smtClean="0"/>
              <a:t>derived d</a:t>
            </a:r>
            <a:r>
              <a:rPr lang="en-US" dirty="0" smtClean="0"/>
              <a:t>iscussion prompt set in American Government: </a:t>
            </a:r>
          </a:p>
          <a:p>
            <a:pPr lvl="1">
              <a:lnSpc>
                <a:spcPct val="120000"/>
              </a:lnSpc>
              <a:spcBef>
                <a:spcPts val="600"/>
              </a:spcBef>
            </a:pPr>
            <a:r>
              <a:rPr lang="en-US" dirty="0" smtClean="0"/>
              <a:t>WTP10 Topical </a:t>
            </a:r>
            <a:r>
              <a:rPr lang="en-US" dirty="0"/>
              <a:t>Text </a:t>
            </a:r>
            <a:r>
              <a:rPr lang="en-US" dirty="0" smtClean="0"/>
              <a:t>Set</a:t>
            </a:r>
            <a:endParaRPr lang="en-US" dirty="0"/>
          </a:p>
        </p:txBody>
      </p:sp>
      <p:pic>
        <p:nvPicPr>
          <p:cNvPr id="3076" name="Picture 4" descr="ftjabber protocol by danny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66424" y="2444342"/>
            <a:ext cx="1825625" cy="182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12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Individual Course Pages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174516" y="1825625"/>
            <a:ext cx="3307735" cy="4718394"/>
          </a:xfrm>
        </p:spPr>
        <p:txBody>
          <a:bodyPr>
            <a:normAutofit fontScale="62500" lnSpcReduction="20000"/>
          </a:bodyPr>
          <a:lstStyle/>
          <a:p>
            <a:pPr marL="0" indent="0">
              <a:lnSpc>
                <a:spcPct val="100000"/>
              </a:lnSpc>
              <a:buNone/>
            </a:pPr>
            <a:r>
              <a:rPr lang="en-US" dirty="0" smtClean="0"/>
              <a:t>Each course </a:t>
            </a:r>
            <a:r>
              <a:rPr lang="en-US" dirty="0" smtClean="0"/>
              <a:t>would have a </a:t>
            </a:r>
            <a:r>
              <a:rPr lang="en-US" dirty="0" smtClean="0">
                <a:solidFill>
                  <a:schemeClr val="tx2"/>
                </a:solidFill>
              </a:rPr>
              <a:t>Master Course Page</a:t>
            </a:r>
            <a:r>
              <a:rPr lang="en-US" dirty="0" smtClean="0"/>
              <a:t>: </a:t>
            </a:r>
            <a:endParaRPr lang="en-US" dirty="0" smtClean="0"/>
          </a:p>
          <a:p>
            <a:pPr>
              <a:lnSpc>
                <a:spcPct val="100000"/>
              </a:lnSpc>
            </a:pPr>
            <a:r>
              <a:rPr lang="en-US" dirty="0" smtClean="0"/>
              <a:t>Master Syllabus </a:t>
            </a:r>
          </a:p>
          <a:p>
            <a:pPr>
              <a:lnSpc>
                <a:spcPct val="100000"/>
              </a:lnSpc>
              <a:spcBef>
                <a:spcPts val="600"/>
              </a:spcBef>
            </a:pPr>
            <a:r>
              <a:rPr lang="en-US" dirty="0" smtClean="0"/>
              <a:t>Publisher</a:t>
            </a:r>
            <a:r>
              <a:rPr lang="en-US" dirty="0"/>
              <a:t> </a:t>
            </a:r>
            <a:r>
              <a:rPr lang="en-US" dirty="0" smtClean="0"/>
              <a:t>Content</a:t>
            </a:r>
          </a:p>
          <a:p>
            <a:pPr>
              <a:lnSpc>
                <a:spcPct val="100000"/>
              </a:lnSpc>
              <a:spcBef>
                <a:spcPts val="600"/>
              </a:spcBef>
            </a:pPr>
            <a:r>
              <a:rPr lang="en-US" dirty="0" smtClean="0"/>
              <a:t>Faculty Material</a:t>
            </a:r>
          </a:p>
          <a:p>
            <a:pPr>
              <a:lnSpc>
                <a:spcPct val="100000"/>
              </a:lnSpc>
              <a:spcBef>
                <a:spcPts val="600"/>
              </a:spcBef>
            </a:pPr>
            <a:r>
              <a:rPr lang="en-US" dirty="0"/>
              <a:t>M</a:t>
            </a:r>
            <a:r>
              <a:rPr lang="en-US" dirty="0" smtClean="0"/>
              <a:t>edia </a:t>
            </a:r>
            <a:r>
              <a:rPr lang="en-US" dirty="0" smtClean="0"/>
              <a:t>L</a:t>
            </a:r>
            <a:r>
              <a:rPr lang="en-US" dirty="0" smtClean="0"/>
              <a:t>ists/</a:t>
            </a:r>
            <a:r>
              <a:rPr lang="en-US" dirty="0" smtClean="0"/>
              <a:t>L</a:t>
            </a:r>
            <a:r>
              <a:rPr lang="en-US" dirty="0" smtClean="0"/>
              <a:t>inks</a:t>
            </a:r>
          </a:p>
          <a:p>
            <a:pPr>
              <a:lnSpc>
                <a:spcPct val="100000"/>
              </a:lnSpc>
              <a:spcBef>
                <a:spcPts val="600"/>
              </a:spcBef>
            </a:pPr>
            <a:r>
              <a:rPr lang="en-US" dirty="0"/>
              <a:t>L</a:t>
            </a:r>
            <a:r>
              <a:rPr lang="en-US" dirty="0" smtClean="0"/>
              <a:t>ecture </a:t>
            </a:r>
            <a:r>
              <a:rPr lang="en-US" dirty="0" smtClean="0"/>
              <a:t>N</a:t>
            </a:r>
            <a:r>
              <a:rPr lang="en-US" dirty="0" smtClean="0"/>
              <a:t>otes</a:t>
            </a:r>
          </a:p>
          <a:p>
            <a:pPr>
              <a:lnSpc>
                <a:spcPct val="100000"/>
              </a:lnSpc>
              <a:spcBef>
                <a:spcPts val="600"/>
              </a:spcBef>
            </a:pPr>
            <a:r>
              <a:rPr lang="en-US" dirty="0" smtClean="0"/>
              <a:t>A</a:t>
            </a:r>
            <a:r>
              <a:rPr lang="en-US" dirty="0" smtClean="0"/>
              <a:t>ssignments</a:t>
            </a:r>
          </a:p>
          <a:p>
            <a:pPr marL="0" indent="0">
              <a:lnSpc>
                <a:spcPct val="100000"/>
              </a:lnSpc>
              <a:buNone/>
            </a:pPr>
            <a:r>
              <a:rPr lang="en-US" dirty="0" smtClean="0"/>
              <a:t>The goal is to create a rich Master Page the additions to which can be viewed and used by all faculty teaching the same course.</a:t>
            </a:r>
            <a:endParaRPr lang="en-US" dirty="0"/>
          </a:p>
          <a:p>
            <a:pPr marL="0" indent="0">
              <a:lnSpc>
                <a:spcPct val="100000"/>
              </a:lnSpc>
              <a:buNone/>
            </a:pPr>
            <a:r>
              <a:rPr lang="en-US" dirty="0" smtClean="0"/>
              <a:t>This is not meant to become a mandate, but a set of resource options.</a:t>
            </a:r>
            <a:endParaRPr lang="en-US" dirty="0"/>
          </a:p>
        </p:txBody>
      </p:sp>
      <p:pic>
        <p:nvPicPr>
          <p:cNvPr id="4" name="Picture 3"/>
          <p:cNvPicPr/>
          <p:nvPr/>
        </p:nvPicPr>
        <p:blipFill rotWithShape="1">
          <a:blip r:embed="rId2"/>
          <a:srcRect l="5609" t="23927" r="50160" b="2583"/>
          <a:stretch/>
        </p:blipFill>
        <p:spPr bwMode="auto">
          <a:xfrm>
            <a:off x="838200" y="1788772"/>
            <a:ext cx="7179401" cy="4425043"/>
          </a:xfrm>
          <a:prstGeom prst="rect">
            <a:avLst/>
          </a:prstGeom>
          <a:ln>
            <a:noFill/>
          </a:ln>
          <a:effectLst>
            <a:glow rad="317500">
              <a:schemeClr val="accent3">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250557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Challenges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Takes time to enter in personally developed materials</a:t>
            </a:r>
          </a:p>
          <a:p>
            <a:r>
              <a:rPr lang="en-US" dirty="0" smtClean="0"/>
              <a:t>Takes thought to consider how and where to enter the materials</a:t>
            </a:r>
          </a:p>
          <a:p>
            <a:r>
              <a:rPr lang="en-US" dirty="0" smtClean="0"/>
              <a:t>Requires instructors to “buy in” to sharing</a:t>
            </a:r>
          </a:p>
          <a:p>
            <a:r>
              <a:rPr lang="en-US" dirty="0" smtClean="0"/>
              <a:t>Many </a:t>
            </a:r>
            <a:r>
              <a:rPr lang="en-US" dirty="0" smtClean="0"/>
              <a:t>platforms </a:t>
            </a:r>
            <a:r>
              <a:rPr lang="en-US" dirty="0" smtClean="0"/>
              <a:t>have </a:t>
            </a:r>
            <a:r>
              <a:rPr lang="en-US" dirty="0" smtClean="0"/>
              <a:t>limited searchability </a:t>
            </a:r>
          </a:p>
          <a:p>
            <a:pPr lvl="1"/>
            <a:r>
              <a:rPr lang="en-US" dirty="0" smtClean="0"/>
              <a:t>Little metadata that can be applied to materials</a:t>
            </a:r>
          </a:p>
          <a:p>
            <a:pPr lvl="1"/>
            <a:r>
              <a:rPr lang="en-US" dirty="0" smtClean="0"/>
              <a:t>No search tool which uses that metadata to find materials</a:t>
            </a:r>
          </a:p>
          <a:p>
            <a:r>
              <a:rPr lang="en-US" dirty="0" smtClean="0"/>
              <a:t> Must all be organized by the users</a:t>
            </a:r>
          </a:p>
          <a:p>
            <a:r>
              <a:rPr lang="en-US" dirty="0" smtClean="0"/>
              <a:t>No clear mechanism for removing materials not in use</a:t>
            </a:r>
          </a:p>
          <a:p>
            <a:endParaRPr lang="en-US" dirty="0"/>
          </a:p>
        </p:txBody>
      </p:sp>
      <p:pic>
        <p:nvPicPr>
          <p:cNvPr id="1026" name="Picture 2" descr="Challenge Accepted by Tavi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5028" y="2920251"/>
            <a:ext cx="2268772" cy="302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716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Proposed </a:t>
            </a:r>
            <a:r>
              <a:rPr lang="en-US" b="1" dirty="0" smtClean="0">
                <a:effectLst>
                  <a:outerShdw blurRad="38100" dist="38100" dir="2700000" algn="tl">
                    <a:srgbClr val="000000">
                      <a:alpha val="43137"/>
                    </a:srgbClr>
                  </a:outerShdw>
                </a:effectLst>
              </a:rPr>
              <a:t>Strategy to Encourage Adoption</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numCol="1">
            <a:normAutofit lnSpcReduction="10000"/>
          </a:bodyPr>
          <a:lstStyle/>
          <a:p>
            <a:r>
              <a:rPr lang="en-US" dirty="0" smtClean="0"/>
              <a:t>Put </a:t>
            </a:r>
            <a:r>
              <a:rPr lang="en-US" dirty="0" smtClean="0"/>
              <a:t>all essential </a:t>
            </a:r>
            <a:r>
              <a:rPr lang="en-US" dirty="0" smtClean="0"/>
              <a:t>materials for instructors on this platform</a:t>
            </a:r>
          </a:p>
          <a:p>
            <a:pPr lvl="1"/>
            <a:r>
              <a:rPr lang="en-US" dirty="0" smtClean="0"/>
              <a:t>Master Syllabi</a:t>
            </a:r>
          </a:p>
          <a:p>
            <a:pPr lvl="1"/>
            <a:r>
              <a:rPr lang="en-US" dirty="0" smtClean="0"/>
              <a:t>Course/Program Assessment Tools</a:t>
            </a:r>
          </a:p>
          <a:p>
            <a:pPr lvl="1"/>
            <a:r>
              <a:rPr lang="en-US" dirty="0" smtClean="0"/>
              <a:t>Meeting Minutes</a:t>
            </a:r>
          </a:p>
          <a:p>
            <a:pPr lvl="1"/>
            <a:r>
              <a:rPr lang="en-US" dirty="0" smtClean="0"/>
              <a:t>School </a:t>
            </a:r>
            <a:r>
              <a:rPr lang="en-US" dirty="0" smtClean="0"/>
              <a:t>Memoranda</a:t>
            </a:r>
            <a:endParaRPr lang="en-US" dirty="0" smtClean="0"/>
          </a:p>
          <a:p>
            <a:pPr lvl="1"/>
            <a:r>
              <a:rPr lang="en-US" dirty="0" smtClean="0"/>
              <a:t>Textbook requests</a:t>
            </a:r>
          </a:p>
          <a:p>
            <a:pPr lvl="1"/>
            <a:r>
              <a:rPr lang="en-US" dirty="0" smtClean="0"/>
              <a:t>Web </a:t>
            </a:r>
            <a:r>
              <a:rPr lang="en-US" dirty="0" smtClean="0"/>
              <a:t>for Faculty Handbook</a:t>
            </a:r>
          </a:p>
          <a:p>
            <a:r>
              <a:rPr lang="en-US" dirty="0" smtClean="0"/>
              <a:t>Provide the example</a:t>
            </a:r>
          </a:p>
          <a:p>
            <a:pPr lvl="1"/>
            <a:r>
              <a:rPr lang="en-US" dirty="0" smtClean="0"/>
              <a:t>Have willing instructors enter and offer materials to begin the exchange</a:t>
            </a:r>
          </a:p>
          <a:p>
            <a:pPr lvl="1"/>
            <a:r>
              <a:rPr lang="en-US" dirty="0" smtClean="0"/>
              <a:t>Post and email instructors regarding available materials</a:t>
            </a:r>
          </a:p>
          <a:p>
            <a:pPr lvl="1"/>
            <a:r>
              <a:rPr lang="en-US" dirty="0" smtClean="0"/>
              <a:t>Open discussions on topics of interest to faculty members</a:t>
            </a:r>
          </a:p>
          <a:p>
            <a:pPr lvl="1"/>
            <a:endParaRPr lang="en-US" dirty="0"/>
          </a:p>
        </p:txBody>
      </p:sp>
      <p:pic>
        <p:nvPicPr>
          <p:cNvPr id="2050" name="Picture 2" descr="Walking to the future by cyberang3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5120" y="2154441"/>
            <a:ext cx="3810000" cy="267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950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P&amp;PTemplate">
  <a:themeElements>
    <a:clrScheme name="P&amp;P">
      <a:dk1>
        <a:sysClr val="windowText" lastClr="000000"/>
      </a:dk1>
      <a:lt1>
        <a:sysClr val="window" lastClr="FFFFFF"/>
      </a:lt1>
      <a:dk2>
        <a:srgbClr val="146405"/>
      </a:dk2>
      <a:lt2>
        <a:srgbClr val="E7E6E6"/>
      </a:lt2>
      <a:accent1>
        <a:srgbClr val="259905"/>
      </a:accent1>
      <a:accent2>
        <a:srgbClr val="FE7002"/>
      </a:accent2>
      <a:accent3>
        <a:srgbClr val="A5A5A5"/>
      </a:accent3>
      <a:accent4>
        <a:srgbClr val="FDBE0E"/>
      </a:accent4>
      <a:accent5>
        <a:srgbClr val="7C9CD6"/>
      </a:accent5>
      <a:accent6>
        <a:srgbClr val="70AD47"/>
      </a:accent6>
      <a:hlink>
        <a:srgbClr val="055CB3"/>
      </a:hlink>
      <a:folHlink>
        <a:srgbClr val="733D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mp;PTemplate.potx" id="{7654C6BA-A6E8-480F-A1DD-6BFB9386B60C}" vid="{7554A5A4-ECF7-4564-8D42-D7482A8A5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P&amp;PTemplate</Template>
  <TotalTime>210</TotalTime>
  <Words>506</Words>
  <Application>Microsoft Office PowerPoint</Application>
  <PresentationFormat>Widescreen</PresentationFormat>
  <Paragraphs>69</Paragraphs>
  <Slides>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P&amp;PTemplate</vt:lpstr>
      <vt:lpstr>Knowledge Management       for Faculty</vt:lpstr>
      <vt:lpstr>Conceptual Basis</vt:lpstr>
      <vt:lpstr>Create a Community Page</vt:lpstr>
      <vt:lpstr>Organize Materials</vt:lpstr>
      <vt:lpstr>Naming Protocols Example –  Assignments, Discussion Prompts &amp; Assessments/Test Banks</vt:lpstr>
      <vt:lpstr>Individual Course Pages</vt:lpstr>
      <vt:lpstr>Challenges</vt:lpstr>
      <vt:lpstr>Proposed Strategy to Encourage Adoption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Boye-Lynn</dc:creator>
  <cp:lastModifiedBy>Susan Boye-Lynn</cp:lastModifiedBy>
  <cp:revision>16</cp:revision>
  <dcterms:created xsi:type="dcterms:W3CDTF">2016-02-21T21:34:45Z</dcterms:created>
  <dcterms:modified xsi:type="dcterms:W3CDTF">2020-08-02T21:01:24Z</dcterms:modified>
</cp:coreProperties>
</file>