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5" r:id="rId3"/>
    <p:sldId id="257" r:id="rId4"/>
    <p:sldId id="266" r:id="rId5"/>
    <p:sldId id="267" r:id="rId6"/>
    <p:sldId id="258" r:id="rId7"/>
    <p:sldId id="259" r:id="rId8"/>
    <p:sldId id="268" r:id="rId9"/>
    <p:sldId id="269" r:id="rId10"/>
    <p:sldId id="261" r:id="rId11"/>
    <p:sldId id="271" r:id="rId12"/>
    <p:sldId id="270" r:id="rId13"/>
    <p:sldId id="272" r:id="rId14"/>
    <p:sldId id="273" r:id="rId15"/>
    <p:sldId id="274" r:id="rId16"/>
    <p:sldId id="260" r:id="rId17"/>
    <p:sldId id="275" r:id="rId18"/>
    <p:sldId id="262" r:id="rId19"/>
    <p:sldId id="264" r:id="rId20"/>
    <p:sldId id="26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2" d="100"/>
          <a:sy n="62" d="100"/>
        </p:scale>
        <p:origin x="-1596" y="-22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35FA8E-A876-4E25-99DD-A7B1B3AC407D}" type="datetimeFigureOut">
              <a:rPr lang="en-US" smtClean="0"/>
              <a:t>12/8/2011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9962E3-5EC2-425C-985A-356609A6117A}" type="slidenum">
              <a:rPr lang="en-US" smtClean="0"/>
              <a:t>‹#›</a:t>
            </a:fld>
            <a:endParaRPr lang="en-US"/>
          </a:p>
        </p:txBody>
      </p:sp>
    </p:spTree>
    <p:extLst>
      <p:ext uri="{BB962C8B-B14F-4D97-AF65-F5344CB8AC3E}">
        <p14:creationId xmlns:p14="http://schemas.microsoft.com/office/powerpoint/2010/main" val="4100711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Content Flow</a:t>
            </a:r>
            <a:r>
              <a:rPr lang="en-US" baseline="0" dirty="0" smtClean="0"/>
              <a:t> shows a divide between the Skills taught and the Knowledge exposure.  The course skills are particularly transparent, however the knowledge is not, relying on iterative linear discovery (the Landscape Scenarios) or research learning (in the Center).</a:t>
            </a:r>
          </a:p>
          <a:p>
            <a:endParaRPr lang="en-US" baseline="0" dirty="0" smtClean="0"/>
          </a:p>
          <a:p>
            <a:r>
              <a:rPr lang="en-US" baseline="0" dirty="0" smtClean="0"/>
              <a:t>System/Objects displays the “physical” options for the students:  Starting at the Center one can go out the doors to the Landscape Scenarios or interact with objects within the Center including the Desk, Library and Player.</a:t>
            </a:r>
          </a:p>
          <a:p>
            <a:endParaRPr lang="en-US" baseline="0" dirty="0" smtClean="0"/>
          </a:p>
          <a:p>
            <a:r>
              <a:rPr lang="en-US" baseline="0" dirty="0" smtClean="0"/>
              <a:t>Functional Requirements addresses how Instructors and Students interact with each other and the content of the course.</a:t>
            </a:r>
            <a:endParaRPr lang="en-US" dirty="0"/>
          </a:p>
        </p:txBody>
      </p:sp>
      <p:sp>
        <p:nvSpPr>
          <p:cNvPr id="4" name="Slide Number Placeholder 3"/>
          <p:cNvSpPr>
            <a:spLocks noGrp="1"/>
          </p:cNvSpPr>
          <p:nvPr>
            <p:ph type="sldNum" sz="quarter" idx="10"/>
          </p:nvPr>
        </p:nvSpPr>
        <p:spPr/>
        <p:txBody>
          <a:bodyPr/>
          <a:lstStyle/>
          <a:p>
            <a:fld id="{FE9962E3-5EC2-425C-985A-356609A6117A}" type="slidenum">
              <a:rPr lang="en-US" smtClean="0"/>
              <a:t>5</a:t>
            </a:fld>
            <a:endParaRPr lang="en-US"/>
          </a:p>
        </p:txBody>
      </p:sp>
    </p:spTree>
    <p:extLst>
      <p:ext uri="{BB962C8B-B14F-4D97-AF65-F5344CB8AC3E}">
        <p14:creationId xmlns:p14="http://schemas.microsoft.com/office/powerpoint/2010/main" val="989566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Center:  the location</a:t>
            </a:r>
            <a:r>
              <a:rPr lang="en-US" baseline="0" dirty="0" smtClean="0"/>
              <a:t> where most “classwork” is done.  This should be able to be modified by the student into motifs:  ancient Mediterranean, Medieval, Rustic (shown), modern or futuristic.  This can also be “set” by an instructor for the purposes of future additions to this curriculum when the course material may be focused on any of these eras.</a:t>
            </a:r>
          </a:p>
          <a:p>
            <a:endParaRPr lang="en-US" baseline="0" dirty="0" smtClean="0"/>
          </a:p>
          <a:p>
            <a:r>
              <a:rPr lang="en-US" baseline="0" dirty="0" smtClean="0"/>
              <a:t>Projector includes tapes for: Introduction, Videos relating to the Primary Source Documents</a:t>
            </a:r>
          </a:p>
          <a:p>
            <a:endParaRPr lang="en-US" baseline="0" dirty="0" smtClean="0"/>
          </a:p>
          <a:p>
            <a:r>
              <a:rPr lang="en-US" baseline="0" dirty="0" smtClean="0"/>
              <a:t>Projector may also include instructor’s materials:  Syllabus, “How to” Teaching Documents, classroom lectures, etc…</a:t>
            </a:r>
          </a:p>
          <a:p>
            <a:endParaRPr lang="en-US" baseline="0" dirty="0" smtClean="0"/>
          </a:p>
          <a:p>
            <a:r>
              <a:rPr lang="en-US" baseline="0" dirty="0" smtClean="0"/>
              <a:t>Library is the Primary Source writings</a:t>
            </a:r>
          </a:p>
          <a:p>
            <a:endParaRPr lang="en-US" baseline="0" dirty="0" smtClean="0"/>
          </a:p>
          <a:p>
            <a:r>
              <a:rPr lang="en-US" baseline="0" dirty="0" smtClean="0"/>
              <a:t>Library may have additions made by the instructor.</a:t>
            </a:r>
          </a:p>
          <a:p>
            <a:endParaRPr lang="en-US" baseline="0" dirty="0" smtClean="0"/>
          </a:p>
          <a:p>
            <a:r>
              <a:rPr lang="en-US" baseline="0" dirty="0" smtClean="0"/>
              <a:t>Satchel holds “dropped quotes” and Notebook</a:t>
            </a:r>
          </a:p>
          <a:p>
            <a:endParaRPr lang="en-US" baseline="0" dirty="0" smtClean="0"/>
          </a:p>
          <a:p>
            <a:r>
              <a:rPr lang="en-US" baseline="0" dirty="0" smtClean="0"/>
              <a:t>Notebook:  can be used to store and “Paste” quotes in to Rubrics, to write notes on observations or quotes discovered in videos or primary source materials.  It also can be used as a “portable desk” in that students can elect to receive messages and notifications there, as well as work on papers.</a:t>
            </a:r>
          </a:p>
        </p:txBody>
      </p:sp>
      <p:sp>
        <p:nvSpPr>
          <p:cNvPr id="4" name="Slide Number Placeholder 3"/>
          <p:cNvSpPr>
            <a:spLocks noGrp="1"/>
          </p:cNvSpPr>
          <p:nvPr>
            <p:ph type="sldNum" sz="quarter" idx="10"/>
          </p:nvPr>
        </p:nvSpPr>
        <p:spPr/>
        <p:txBody>
          <a:bodyPr/>
          <a:lstStyle/>
          <a:p>
            <a:fld id="{FE9962E3-5EC2-425C-985A-356609A6117A}" type="slidenum">
              <a:rPr lang="en-US" smtClean="0"/>
              <a:t>6</a:t>
            </a:fld>
            <a:endParaRPr lang="en-US"/>
          </a:p>
        </p:txBody>
      </p:sp>
    </p:spTree>
    <p:extLst>
      <p:ext uri="{BB962C8B-B14F-4D97-AF65-F5344CB8AC3E}">
        <p14:creationId xmlns:p14="http://schemas.microsoft.com/office/powerpoint/2010/main" val="4264387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Bookman Old Style" pitchFamily="18" charset="0"/>
              </a:rPr>
              <a:t>Students are able to leave the Center to explore the various hillside landscapes, within which </a:t>
            </a:r>
          </a:p>
          <a:p>
            <a:r>
              <a:rPr lang="en-US" sz="1200" dirty="0" smtClean="0">
                <a:latin typeface="Bookman Old Style" pitchFamily="18" charset="0"/>
              </a:rPr>
              <a:t>they may observe and interact with the scenes, as well as take notes and collect quotes </a:t>
            </a:r>
          </a:p>
          <a:p>
            <a:r>
              <a:rPr lang="en-US" sz="1200" dirty="0" smtClean="0">
                <a:latin typeface="Bookman Old Style" pitchFamily="18" charset="0"/>
              </a:rPr>
              <a:t>(which are “dropped” near all the pertinent activities as the student interacts with them and </a:t>
            </a:r>
          </a:p>
          <a:p>
            <a:r>
              <a:rPr lang="en-US" sz="1200" dirty="0" smtClean="0">
                <a:latin typeface="Bookman Old Style" pitchFamily="18" charset="0"/>
              </a:rPr>
              <a:t>takes notes) in their Notebook. Interactions in these scenarios will be controlled via mouse.</a:t>
            </a:r>
          </a:p>
          <a:p>
            <a:endParaRPr lang="en-US" sz="700" dirty="0" smtClean="0">
              <a:latin typeface="Bookman Old Style" pitchFamily="18" charset="0"/>
            </a:endParaRPr>
          </a:p>
          <a:p>
            <a:r>
              <a:rPr lang="en-US" sz="1200" dirty="0" smtClean="0">
                <a:latin typeface="Bookman Old Style" pitchFamily="18" charset="0"/>
              </a:rPr>
              <a:t>Each Landscape Scenario is designed to convey some elemental aspect of the author’s work.</a:t>
            </a:r>
          </a:p>
          <a:p>
            <a:r>
              <a:rPr lang="en-US" sz="1200" dirty="0" smtClean="0">
                <a:latin typeface="Bookman Old Style" pitchFamily="18" charset="0"/>
              </a:rPr>
              <a:t>Each scenario is effectively linear in content, but the simulation requires multiple iterations </a:t>
            </a:r>
          </a:p>
          <a:p>
            <a:r>
              <a:rPr lang="en-US" sz="1200" dirty="0" smtClean="0">
                <a:latin typeface="Bookman Old Style" pitchFamily="18" charset="0"/>
              </a:rPr>
              <a:t>in visiting these sites to collect information which can be compared, contrasted, and analyzed.</a:t>
            </a:r>
          </a:p>
          <a:p>
            <a:endParaRPr lang="en-US" dirty="0"/>
          </a:p>
        </p:txBody>
      </p:sp>
      <p:sp>
        <p:nvSpPr>
          <p:cNvPr id="4" name="Slide Number Placeholder 3"/>
          <p:cNvSpPr>
            <a:spLocks noGrp="1"/>
          </p:cNvSpPr>
          <p:nvPr>
            <p:ph type="sldNum" sz="quarter" idx="10"/>
          </p:nvPr>
        </p:nvSpPr>
        <p:spPr/>
        <p:txBody>
          <a:bodyPr/>
          <a:lstStyle/>
          <a:p>
            <a:fld id="{FE9962E3-5EC2-425C-985A-356609A6117A}" type="slidenum">
              <a:rPr lang="en-US" smtClean="0"/>
              <a:t>10</a:t>
            </a:fld>
            <a:endParaRPr lang="en-US"/>
          </a:p>
        </p:txBody>
      </p:sp>
    </p:spTree>
    <p:extLst>
      <p:ext uri="{BB962C8B-B14F-4D97-AF65-F5344CB8AC3E}">
        <p14:creationId xmlns:p14="http://schemas.microsoft.com/office/powerpoint/2010/main" val="3824785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CBC5AF-9E49-4393-B1E6-D11940216769}" type="datetimeFigureOut">
              <a:rPr lang="en-US" smtClean="0"/>
              <a:pPr/>
              <a:t>12/8/2011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56CFE-766B-47F6-A4E9-F1A77AE5629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CBC5AF-9E49-4393-B1E6-D11940216769}" type="datetimeFigureOut">
              <a:rPr lang="en-US" smtClean="0"/>
              <a:pPr/>
              <a:t>12/8/2011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56CFE-766B-47F6-A4E9-F1A77AE5629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BC5AF-9E49-4393-B1E6-D11940216769}" type="datetimeFigureOut">
              <a:rPr lang="en-US" smtClean="0"/>
              <a:pPr/>
              <a:t>12/8/2011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56CFE-766B-47F6-A4E9-F1A77AE5629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CBC5AF-9E49-4393-B1E6-D11940216769}" type="datetimeFigureOut">
              <a:rPr lang="en-US" smtClean="0"/>
              <a:pPr/>
              <a:t>12/8/2011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56CFE-766B-47F6-A4E9-F1A77AE5629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CBC5AF-9E49-4393-B1E6-D11940216769}" type="datetimeFigureOut">
              <a:rPr lang="en-US" smtClean="0"/>
              <a:pPr/>
              <a:t>12/8/2011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A56CFE-766B-47F6-A4E9-F1A77AE5629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CBC5AF-9E49-4393-B1E6-D11940216769}" type="datetimeFigureOut">
              <a:rPr lang="en-US" smtClean="0"/>
              <a:pPr/>
              <a:t>12/8/2011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A56CFE-766B-47F6-A4E9-F1A77AE5629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CBC5AF-9E49-4393-B1E6-D11940216769}" type="datetimeFigureOut">
              <a:rPr lang="en-US" smtClean="0"/>
              <a:pPr/>
              <a:t>12/8/2011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A56CFE-766B-47F6-A4E9-F1A77AE5629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CBC5AF-9E49-4393-B1E6-D11940216769}" type="datetimeFigureOut">
              <a:rPr lang="en-US" smtClean="0"/>
              <a:pPr/>
              <a:t>12/8/2011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56CFE-766B-47F6-A4E9-F1A77AE5629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CBC5AF-9E49-4393-B1E6-D11940216769}" type="datetimeFigureOut">
              <a:rPr lang="en-US" smtClean="0"/>
              <a:pPr/>
              <a:t>12/8/2011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A56CFE-766B-47F6-A4E9-F1A77AE5629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CBC5AF-9E49-4393-B1E6-D11940216769}" type="datetimeFigureOut">
              <a:rPr lang="en-US" smtClean="0"/>
              <a:pPr/>
              <a:t>12/8/2011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56CFE-766B-47F6-A4E9-F1A77AE5629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CBC5AF-9E49-4393-B1E6-D11940216769}" type="datetimeFigureOut">
              <a:rPr lang="en-US" smtClean="0"/>
              <a:pPr/>
              <a:t>12/8/2011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A56CFE-766B-47F6-A4E9-F1A77AE5629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CBC5AF-9E49-4393-B1E6-D11940216769}" type="datetimeFigureOut">
              <a:rPr lang="en-US" smtClean="0"/>
              <a:pPr/>
              <a:t>12/8/2011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A56CFE-766B-47F6-A4E9-F1A77AE5629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gif"/><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unnelView.jpg"/>
          <p:cNvPicPr>
            <a:picLocks noChangeAspect="1"/>
          </p:cNvPicPr>
          <p:nvPr/>
        </p:nvPicPr>
        <p:blipFill>
          <a:blip r:embed="rId2" cstate="print"/>
          <a:stretch>
            <a:fillRect/>
          </a:stretch>
        </p:blipFill>
        <p:spPr>
          <a:xfrm>
            <a:off x="0" y="380120"/>
            <a:ext cx="9144000" cy="60977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itle 1"/>
          <p:cNvSpPr>
            <a:spLocks noGrp="1"/>
          </p:cNvSpPr>
          <p:nvPr>
            <p:ph type="ctrTitle"/>
          </p:nvPr>
        </p:nvSpPr>
        <p:spPr>
          <a:xfrm>
            <a:off x="685800" y="1219200"/>
            <a:ext cx="7772400" cy="1466850"/>
          </a:xfrm>
          <a:noFill/>
        </p:spPr>
        <p:txBody>
          <a:bodyPr/>
          <a:lstStyle/>
          <a:p>
            <a:r>
              <a:rPr lang="en-US" i="1" dirty="0" smtClean="0">
                <a:latin typeface="Bookman Old Style" pitchFamily="18" charset="0"/>
              </a:rPr>
              <a:t>The State of Nature</a:t>
            </a:r>
            <a:br>
              <a:rPr lang="en-US" i="1" dirty="0" smtClean="0">
                <a:latin typeface="Bookman Old Style" pitchFamily="18" charset="0"/>
              </a:rPr>
            </a:br>
            <a:r>
              <a:rPr lang="en-US" sz="2000" i="1" dirty="0" smtClean="0">
                <a:latin typeface="Bookman Old Style" pitchFamily="18" charset="0"/>
              </a:rPr>
              <a:t>Teaching Analysis of Political Theories</a:t>
            </a:r>
            <a:endParaRPr lang="en-US" i="1" dirty="0">
              <a:latin typeface="Bookman Old Style" pitchFamily="18" charset="0"/>
            </a:endParaRPr>
          </a:p>
        </p:txBody>
      </p:sp>
      <p:sp>
        <p:nvSpPr>
          <p:cNvPr id="3" name="Subtitle 2"/>
          <p:cNvSpPr>
            <a:spLocks noGrp="1"/>
          </p:cNvSpPr>
          <p:nvPr>
            <p:ph type="subTitle" idx="1"/>
          </p:nvPr>
        </p:nvSpPr>
        <p:spPr/>
        <p:txBody>
          <a:bodyPr>
            <a:normAutofit lnSpcReduction="10000"/>
          </a:bodyPr>
          <a:lstStyle/>
          <a:p>
            <a:endParaRPr lang="en-US" sz="2000" dirty="0" smtClean="0">
              <a:solidFill>
                <a:schemeClr val="accent3">
                  <a:lumMod val="60000"/>
                  <a:lumOff val="40000"/>
                </a:schemeClr>
              </a:solidFill>
              <a:latin typeface="Bookman Old Style" pitchFamily="18" charset="0"/>
            </a:endParaRPr>
          </a:p>
          <a:p>
            <a:endParaRPr lang="en-US" sz="2000" dirty="0">
              <a:solidFill>
                <a:schemeClr val="accent3">
                  <a:lumMod val="60000"/>
                  <a:lumOff val="40000"/>
                </a:schemeClr>
              </a:solidFill>
              <a:latin typeface="Bookman Old Style" pitchFamily="18" charset="0"/>
            </a:endParaRPr>
          </a:p>
          <a:p>
            <a:r>
              <a:rPr lang="en-US" sz="2000" dirty="0" smtClean="0">
                <a:solidFill>
                  <a:schemeClr val="accent3">
                    <a:lumMod val="60000"/>
                    <a:lumOff val="40000"/>
                  </a:schemeClr>
                </a:solidFill>
                <a:latin typeface="Bookman Old Style" pitchFamily="18" charset="0"/>
              </a:rPr>
              <a:t>University of New Mexico</a:t>
            </a:r>
          </a:p>
          <a:p>
            <a:r>
              <a:rPr lang="en-US" sz="2000" dirty="0" smtClean="0">
                <a:solidFill>
                  <a:schemeClr val="accent3">
                    <a:lumMod val="60000"/>
                    <a:lumOff val="40000"/>
                  </a:schemeClr>
                </a:solidFill>
                <a:latin typeface="Bookman Old Style" pitchFamily="18" charset="0"/>
              </a:rPr>
              <a:t>OLIT 533 – Fall 2011</a:t>
            </a:r>
          </a:p>
          <a:p>
            <a:r>
              <a:rPr lang="en-US" sz="2000" dirty="0" smtClean="0">
                <a:solidFill>
                  <a:schemeClr val="accent3">
                    <a:lumMod val="60000"/>
                    <a:lumOff val="40000"/>
                  </a:schemeClr>
                </a:solidFill>
                <a:latin typeface="Bookman Old Style" pitchFamily="18" charset="0"/>
              </a:rPr>
              <a:t>Susan </a:t>
            </a:r>
            <a:r>
              <a:rPr lang="en-US" sz="2000" dirty="0" err="1" smtClean="0">
                <a:solidFill>
                  <a:schemeClr val="accent3">
                    <a:lumMod val="60000"/>
                    <a:lumOff val="40000"/>
                  </a:schemeClr>
                </a:solidFill>
                <a:latin typeface="Bookman Old Style" pitchFamily="18" charset="0"/>
              </a:rPr>
              <a:t>Boye</a:t>
            </a:r>
            <a:r>
              <a:rPr lang="en-US" sz="2000" dirty="0" smtClean="0">
                <a:solidFill>
                  <a:schemeClr val="accent3">
                    <a:lumMod val="60000"/>
                    <a:lumOff val="40000"/>
                  </a:schemeClr>
                </a:solidFill>
                <a:latin typeface="Bookman Old Style" pitchFamily="18" charset="0"/>
              </a:rPr>
              <a:t>-Lynn</a:t>
            </a:r>
            <a:endParaRPr lang="en-US" sz="2000" dirty="0">
              <a:solidFill>
                <a:schemeClr val="accent3">
                  <a:lumMod val="60000"/>
                  <a:lumOff val="40000"/>
                </a:schemeClr>
              </a:solidFill>
              <a:latin typeface="Bookman Old Styl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normAutofit fontScale="90000"/>
          </a:bodyPr>
          <a:lstStyle/>
          <a:p>
            <a:r>
              <a:rPr lang="en-US" i="1" dirty="0" smtClean="0">
                <a:effectLst>
                  <a:outerShdw blurRad="38100" dist="38100" dir="2700000" algn="tl">
                    <a:srgbClr val="000000">
                      <a:alpha val="43137"/>
                    </a:srgbClr>
                  </a:outerShdw>
                </a:effectLst>
                <a:latin typeface="Bookman Old Style" pitchFamily="18" charset="0"/>
              </a:rPr>
              <a:t>Simulation Project </a:t>
            </a:r>
            <a:br>
              <a:rPr lang="en-US" i="1" dirty="0" smtClean="0">
                <a:effectLst>
                  <a:outerShdw blurRad="38100" dist="38100" dir="2700000" algn="tl">
                    <a:srgbClr val="000000">
                      <a:alpha val="43137"/>
                    </a:srgbClr>
                  </a:outerShdw>
                </a:effectLst>
                <a:latin typeface="Bookman Old Style" pitchFamily="18" charset="0"/>
              </a:rPr>
            </a:br>
            <a:r>
              <a:rPr lang="en-US" i="1" dirty="0" smtClean="0">
                <a:effectLst>
                  <a:outerShdw blurRad="38100" dist="38100" dir="2700000" algn="tl">
                    <a:srgbClr val="000000">
                      <a:alpha val="43137"/>
                    </a:srgbClr>
                  </a:outerShdw>
                </a:effectLst>
                <a:latin typeface="Bookman Old Style" pitchFamily="18" charset="0"/>
              </a:rPr>
              <a:t>Description</a:t>
            </a:r>
            <a:endParaRPr lang="en-US" i="1" dirty="0">
              <a:effectLst>
                <a:outerShdw blurRad="38100" dist="38100" dir="2700000" algn="tl">
                  <a:srgbClr val="000000">
                    <a:alpha val="43137"/>
                  </a:srgbClr>
                </a:outerShdw>
              </a:effectLst>
              <a:latin typeface="Bookman Old Style" pitchFamily="18" charset="0"/>
            </a:endParaRPr>
          </a:p>
        </p:txBody>
      </p:sp>
      <p:sp>
        <p:nvSpPr>
          <p:cNvPr id="3" name="Content Placeholder 2"/>
          <p:cNvSpPr>
            <a:spLocks noGrp="1"/>
          </p:cNvSpPr>
          <p:nvPr>
            <p:ph idx="1"/>
          </p:nvPr>
        </p:nvSpPr>
        <p:spPr>
          <a:xfrm>
            <a:off x="381000" y="1447800"/>
            <a:ext cx="7543800" cy="3200400"/>
          </a:xfrm>
        </p:spPr>
        <p:txBody>
          <a:bodyPr/>
          <a:lstStyle/>
          <a:p>
            <a:pPr marL="0" indent="0">
              <a:buNone/>
            </a:pPr>
            <a:r>
              <a:rPr lang="en-US" dirty="0" smtClean="0">
                <a:latin typeface="Bookman Old Style" pitchFamily="18" charset="0"/>
              </a:rPr>
              <a:t>Create a Simulation for: </a:t>
            </a:r>
          </a:p>
          <a:p>
            <a:r>
              <a:rPr lang="en-US" sz="2800" dirty="0" smtClean="0">
                <a:solidFill>
                  <a:schemeClr val="accent1">
                    <a:lumMod val="50000"/>
                  </a:schemeClr>
                </a:solidFill>
                <a:latin typeface="Bookman Old Style" pitchFamily="18" charset="0"/>
              </a:rPr>
              <a:t>American College Freshmen</a:t>
            </a:r>
          </a:p>
          <a:p>
            <a:r>
              <a:rPr lang="en-US" sz="2800" dirty="0" smtClean="0">
                <a:solidFill>
                  <a:schemeClr val="accent1">
                    <a:lumMod val="50000"/>
                  </a:schemeClr>
                </a:solidFill>
                <a:latin typeface="Bookman Old Style" pitchFamily="18" charset="0"/>
              </a:rPr>
              <a:t>Introducing State of Nature Theories</a:t>
            </a:r>
          </a:p>
          <a:p>
            <a:r>
              <a:rPr lang="en-US" sz="2800" dirty="0" smtClean="0">
                <a:solidFill>
                  <a:schemeClr val="accent1">
                    <a:lumMod val="50000"/>
                  </a:schemeClr>
                </a:solidFill>
                <a:latin typeface="Bookman Old Style" pitchFamily="18" charset="0"/>
              </a:rPr>
              <a:t>Teaching </a:t>
            </a:r>
          </a:p>
          <a:p>
            <a:pPr lvl="2"/>
            <a:r>
              <a:rPr lang="en-US" dirty="0" smtClean="0">
                <a:solidFill>
                  <a:schemeClr val="accent1">
                    <a:lumMod val="50000"/>
                  </a:schemeClr>
                </a:solidFill>
                <a:latin typeface="Bookman Old Style" pitchFamily="18" charset="0"/>
              </a:rPr>
              <a:t>Academic Writing</a:t>
            </a:r>
          </a:p>
          <a:p>
            <a:pPr lvl="2"/>
            <a:r>
              <a:rPr lang="en-US" dirty="0" smtClean="0">
                <a:solidFill>
                  <a:schemeClr val="accent1">
                    <a:lumMod val="50000"/>
                  </a:schemeClr>
                </a:solidFill>
                <a:latin typeface="Bookman Old Style" pitchFamily="18" charset="0"/>
              </a:rPr>
              <a:t>Analysis</a:t>
            </a:r>
          </a:p>
          <a:p>
            <a:pPr lvl="1"/>
            <a:endParaRPr lang="en-US" dirty="0">
              <a:latin typeface="Bookman Old Style" pitchFamily="18" charset="0"/>
            </a:endParaRPr>
          </a:p>
        </p:txBody>
      </p:sp>
      <p:pic>
        <p:nvPicPr>
          <p:cNvPr id="1028" name="Picture 4" descr="http://news.harvard.edu/gazette/2005/05.19/photos/24-m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2528" y="5255743"/>
            <a:ext cx="1184657" cy="159533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dci815.wikispaces.com/file/view/locke.jpg/117647725/lock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6158" y="5257898"/>
            <a:ext cx="1197791" cy="160010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libcom.org/files/images/library/Rousseau.gif.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5257898"/>
            <a:ext cx="1292225" cy="159534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trickledown.files.wordpress.com/2007/09/plato.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3600" y="5255743"/>
            <a:ext cx="1463040" cy="161273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upload.wikimedia.org/wikipedia/commons/thumb/d/d8/Thomas_Hobbes_(portrait).jpg/200px-Thomas_Hobbes_(portra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5255743"/>
            <a:ext cx="1508760" cy="159174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93368" y="3886198"/>
            <a:ext cx="4650632" cy="1323439"/>
          </a:xfrm>
          <a:prstGeom prst="rect">
            <a:avLst/>
          </a:prstGeom>
          <a:noFill/>
        </p:spPr>
        <p:txBody>
          <a:bodyPr wrap="none" rtlCol="0">
            <a:spAutoFit/>
          </a:bodyPr>
          <a:lstStyle/>
          <a:p>
            <a:r>
              <a:rPr lang="en-US" sz="2000" i="1" dirty="0" smtClean="0">
                <a:latin typeface="Bookman Old Style" pitchFamily="18" charset="0"/>
              </a:rPr>
              <a:t>What is a State of Nature Theory:</a:t>
            </a:r>
          </a:p>
          <a:p>
            <a:r>
              <a:rPr lang="en-US" sz="2000" i="1" dirty="0" smtClean="0">
                <a:latin typeface="Bookman Old Style" pitchFamily="18" charset="0"/>
              </a:rPr>
              <a:t>An argument about how government</a:t>
            </a:r>
          </a:p>
          <a:p>
            <a:r>
              <a:rPr lang="en-US" sz="2000" i="1" dirty="0">
                <a:latin typeface="Bookman Old Style" pitchFamily="18" charset="0"/>
              </a:rPr>
              <a:t>c</a:t>
            </a:r>
            <a:r>
              <a:rPr lang="en-US" sz="2000" i="1" dirty="0" smtClean="0">
                <a:latin typeface="Bookman Old Style" pitchFamily="18" charset="0"/>
              </a:rPr>
              <a:t>ame to be, based on the author’s </a:t>
            </a:r>
          </a:p>
          <a:p>
            <a:r>
              <a:rPr lang="en-US" sz="2000" i="1" dirty="0" smtClean="0">
                <a:latin typeface="Bookman Old Style" pitchFamily="18" charset="0"/>
              </a:rPr>
              <a:t>assumptions about the people.</a:t>
            </a:r>
            <a:endParaRPr lang="en-US" sz="2000" i="1" dirty="0">
              <a:latin typeface="Bookman Old Style" pitchFamily="18" charset="0"/>
            </a:endParaRPr>
          </a:p>
        </p:txBody>
      </p:sp>
    </p:spTree>
    <p:extLst>
      <p:ext uri="{BB962C8B-B14F-4D97-AF65-F5344CB8AC3E}">
        <p14:creationId xmlns:p14="http://schemas.microsoft.com/office/powerpoint/2010/main" val="120160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200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200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1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100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10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100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normAutofit/>
          </a:bodyPr>
          <a:lstStyle/>
          <a:p>
            <a:r>
              <a:rPr lang="en-US" i="1" dirty="0" smtClean="0">
                <a:effectLst>
                  <a:outerShdw blurRad="38100" dist="38100" dir="2700000" algn="tl">
                    <a:srgbClr val="000000">
                      <a:alpha val="43137"/>
                    </a:srgbClr>
                  </a:outerShdw>
                </a:effectLst>
                <a:latin typeface="Bookman Old Style" pitchFamily="18" charset="0"/>
              </a:rPr>
              <a:t>Learning Objectives:</a:t>
            </a:r>
            <a:br>
              <a:rPr lang="en-US" i="1" dirty="0" smtClean="0">
                <a:effectLst>
                  <a:outerShdw blurRad="38100" dist="38100" dir="2700000" algn="tl">
                    <a:srgbClr val="000000">
                      <a:alpha val="43137"/>
                    </a:srgbClr>
                  </a:outerShdw>
                </a:effectLst>
                <a:latin typeface="Bookman Old Style" pitchFamily="18" charset="0"/>
              </a:rPr>
            </a:br>
            <a:r>
              <a:rPr lang="en-US" sz="2000" dirty="0" smtClean="0">
                <a:solidFill>
                  <a:schemeClr val="bg1"/>
                </a:solidFill>
                <a:effectLst>
                  <a:outerShdw blurRad="38100" dist="38100" dir="2700000" algn="tl">
                    <a:srgbClr val="000000">
                      <a:alpha val="43137"/>
                    </a:srgbClr>
                  </a:outerShdw>
                </a:effectLst>
                <a:latin typeface="Bookman Old Style" pitchFamily="18" charset="0"/>
              </a:rPr>
              <a:t>Discover, Compare, Contrast and Analyze Political Theories</a:t>
            </a:r>
            <a:endParaRPr lang="en-US" i="1" dirty="0">
              <a:solidFill>
                <a:schemeClr val="bg1"/>
              </a:solidFill>
              <a:effectLst>
                <a:outerShdw blurRad="38100" dist="38100" dir="2700000" algn="tl">
                  <a:srgbClr val="000000">
                    <a:alpha val="43137"/>
                  </a:srgbClr>
                </a:outerShdw>
              </a:effectLst>
              <a:latin typeface="Bookman Old Style" pitchFamily="18" charset="0"/>
            </a:endParaRPr>
          </a:p>
        </p:txBody>
      </p:sp>
      <p:sp>
        <p:nvSpPr>
          <p:cNvPr id="5" name="TextBox 4"/>
          <p:cNvSpPr txBox="1"/>
          <p:nvPr/>
        </p:nvSpPr>
        <p:spPr>
          <a:xfrm>
            <a:off x="457201" y="1661160"/>
            <a:ext cx="8153400" cy="4801314"/>
          </a:xfrm>
          <a:prstGeom prst="rect">
            <a:avLst/>
          </a:prstGeom>
          <a:noFill/>
        </p:spPr>
        <p:txBody>
          <a:bodyPr wrap="square" rtlCol="0">
            <a:spAutoFit/>
          </a:bodyPr>
          <a:lstStyle/>
          <a:p>
            <a:r>
              <a:rPr lang="en-US" b="1" dirty="0">
                <a:latin typeface="Bookman Old Style" pitchFamily="18" charset="0"/>
              </a:rPr>
              <a:t>Learning Objectives:</a:t>
            </a:r>
          </a:p>
          <a:p>
            <a:pPr marL="285750" lvl="0" indent="-285750">
              <a:buFont typeface="Arial" pitchFamily="34" charset="0"/>
              <a:buChar char="•"/>
            </a:pPr>
            <a:r>
              <a:rPr lang="en-US" dirty="0">
                <a:latin typeface="Bookman Old Style" pitchFamily="18" charset="0"/>
              </a:rPr>
              <a:t>To identify theoretical assumptions with 80% accuracy by the mid-term exam.</a:t>
            </a:r>
          </a:p>
          <a:p>
            <a:pPr marL="285750" lvl="0" indent="-285750">
              <a:buFont typeface="Arial" pitchFamily="34" charset="0"/>
              <a:buChar char="•"/>
            </a:pPr>
            <a:r>
              <a:rPr lang="en-US" dirty="0">
                <a:latin typeface="Bookman Old Style" pitchFamily="18" charset="0"/>
              </a:rPr>
              <a:t>To prepare rubrics for framing multiple theoretical assumptions, for use in position papers and analyses, with 80% accuracy by the mid-term exam. </a:t>
            </a:r>
          </a:p>
          <a:p>
            <a:pPr marL="285750" lvl="0" indent="-285750">
              <a:buFont typeface="Arial" pitchFamily="34" charset="0"/>
              <a:buChar char="•"/>
            </a:pPr>
            <a:r>
              <a:rPr lang="en-US" dirty="0">
                <a:latin typeface="Bookman Old Style" pitchFamily="18" charset="0"/>
              </a:rPr>
              <a:t>To compare and contrast theories using the Rubric framework to interpret the various theories and the Brief Analysis format to frame the student’s writing.</a:t>
            </a:r>
          </a:p>
          <a:p>
            <a:pPr marL="285750" lvl="0" indent="-285750">
              <a:buFont typeface="Arial" pitchFamily="34" charset="0"/>
              <a:buChar char="•"/>
            </a:pPr>
            <a:r>
              <a:rPr lang="en-US" dirty="0">
                <a:latin typeface="Bookman Old Style" pitchFamily="18" charset="0"/>
              </a:rPr>
              <a:t>To critique major theses by writing position papers and analyses, using the Brief Analysis and Theory Paper formats, throughout the second half of the semester. </a:t>
            </a:r>
          </a:p>
          <a:p>
            <a:r>
              <a:rPr lang="en-US" b="1" dirty="0">
                <a:latin typeface="Bookman Old Style" pitchFamily="18" charset="0"/>
              </a:rPr>
              <a:t>Final Objectives:</a:t>
            </a:r>
          </a:p>
          <a:p>
            <a:pPr marL="285750" lvl="0" indent="-285750">
              <a:buFont typeface="Arial" pitchFamily="34" charset="0"/>
              <a:buChar char="•"/>
            </a:pPr>
            <a:r>
              <a:rPr lang="en-US" dirty="0" smtClean="0">
                <a:latin typeface="Bookman Old Style" pitchFamily="18" charset="0"/>
              </a:rPr>
              <a:t>To </a:t>
            </a:r>
            <a:r>
              <a:rPr lang="en-US" dirty="0">
                <a:latin typeface="Bookman Old Style" pitchFamily="18" charset="0"/>
              </a:rPr>
              <a:t>judge arguments in political theory using the Theory Paper format</a:t>
            </a:r>
          </a:p>
          <a:p>
            <a:pPr marL="285750" lvl="0" indent="-285750">
              <a:buFont typeface="Arial" pitchFamily="34" charset="0"/>
              <a:buChar char="•"/>
            </a:pPr>
            <a:r>
              <a:rPr lang="en-US" dirty="0">
                <a:latin typeface="Bookman Old Style" pitchFamily="18" charset="0"/>
              </a:rPr>
              <a:t>Exceptionally:  to synthesize or create a Theory Paper illustrating a synthetic or original conception of political thought.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200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300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300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300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350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300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normAutofit fontScale="90000"/>
          </a:bodyPr>
          <a:lstStyle/>
          <a:p>
            <a:r>
              <a:rPr lang="en-US" i="1" dirty="0" smtClean="0">
                <a:effectLst>
                  <a:outerShdw blurRad="38100" dist="38100" dir="2700000" algn="tl">
                    <a:srgbClr val="000000">
                      <a:alpha val="43137"/>
                    </a:srgbClr>
                  </a:outerShdw>
                </a:effectLst>
                <a:latin typeface="Bookman Old Style" pitchFamily="18" charset="0"/>
              </a:rPr>
              <a:t>Simulation Design</a:t>
            </a:r>
            <a:br>
              <a:rPr lang="en-US" i="1" dirty="0" smtClean="0">
                <a:effectLst>
                  <a:outerShdw blurRad="38100" dist="38100" dir="2700000" algn="tl">
                    <a:srgbClr val="000000">
                      <a:alpha val="43137"/>
                    </a:srgbClr>
                  </a:outerShdw>
                </a:effectLst>
                <a:latin typeface="Bookman Old Style" pitchFamily="18" charset="0"/>
              </a:rPr>
            </a:br>
            <a:r>
              <a:rPr lang="en-US" i="1" dirty="0" smtClean="0">
                <a:effectLst>
                  <a:outerShdw blurRad="38100" dist="38100" dir="2700000" algn="tl">
                    <a:srgbClr val="000000">
                      <a:alpha val="43137"/>
                    </a:srgbClr>
                  </a:outerShdw>
                </a:effectLst>
                <a:latin typeface="Bookman Old Style" pitchFamily="18" charset="0"/>
              </a:rPr>
              <a:t>Overview</a:t>
            </a:r>
            <a:endParaRPr lang="en-US" i="1" dirty="0">
              <a:effectLst>
                <a:outerShdw blurRad="38100" dist="38100" dir="2700000" algn="tl">
                  <a:srgbClr val="000000">
                    <a:alpha val="43137"/>
                  </a:srgbClr>
                </a:outerShdw>
              </a:effectLst>
              <a:latin typeface="Bookman Old Style"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3399" y="1479156"/>
            <a:ext cx="8079217" cy="4769244"/>
          </a:xfrm>
        </p:spPr>
      </p:pic>
    </p:spTree>
    <p:extLst>
      <p:ext uri="{BB962C8B-B14F-4D97-AF65-F5344CB8AC3E}">
        <p14:creationId xmlns:p14="http://schemas.microsoft.com/office/powerpoint/2010/main" val="232833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effectLst>
                  <a:outerShdw blurRad="38100" dist="38100" dir="2700000" algn="tl">
                    <a:srgbClr val="000000">
                      <a:alpha val="43137"/>
                    </a:srgbClr>
                  </a:outerShdw>
                </a:effectLst>
                <a:latin typeface="Bookman Old Style" pitchFamily="18" charset="0"/>
              </a:rPr>
              <a:t>Underlying Model</a:t>
            </a:r>
            <a:endParaRPr lang="en-US" i="1" dirty="0">
              <a:effectLst>
                <a:outerShdw blurRad="38100" dist="38100" dir="2700000" algn="tl">
                  <a:srgbClr val="000000">
                    <a:alpha val="43137"/>
                  </a:srgbClr>
                </a:outerShdw>
              </a:effectLst>
              <a:latin typeface="Bookman Old Style" pitchFamily="18" charset="0"/>
            </a:endParaRPr>
          </a:p>
        </p:txBody>
      </p:sp>
      <p:pic>
        <p:nvPicPr>
          <p:cNvPr id="10" name="Content Placeholder 9"/>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2214" y="1447800"/>
            <a:ext cx="8981786" cy="5257800"/>
          </a:xfrm>
        </p:spPr>
      </p:pic>
    </p:spTree>
    <p:extLst>
      <p:ext uri="{BB962C8B-B14F-4D97-AF65-F5344CB8AC3E}">
        <p14:creationId xmlns:p14="http://schemas.microsoft.com/office/powerpoint/2010/main" val="225821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3" descr="506836-trees-on-grassy-hillside[1].jpg"/>
          <p:cNvPicPr>
            <a:picLocks noChangeAspect="1"/>
          </p:cNvPicPr>
          <p:nvPr/>
        </p:nvPicPr>
        <p:blipFill>
          <a:blip r:embed="rId3" cstate="print"/>
          <a:stretch>
            <a:fillRect/>
          </a:stretch>
        </p:blipFill>
        <p:spPr>
          <a:xfrm>
            <a:off x="609600" y="1524000"/>
            <a:ext cx="7924800" cy="2842419"/>
          </a:xfrm>
          <a:prstGeom prst="rect">
            <a:avLst/>
          </a:prstGeom>
          <a:ln>
            <a:noFill/>
          </a:ln>
          <a:effectLst>
            <a:softEdge rad="112500"/>
          </a:effectLst>
        </p:spPr>
      </p:pic>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effectLst>
                  <a:outerShdw blurRad="38100" dist="38100" dir="2700000" algn="tl">
                    <a:srgbClr val="000000">
                      <a:alpha val="43137"/>
                    </a:srgbClr>
                  </a:outerShdw>
                </a:effectLst>
                <a:latin typeface="Bookman Old Style" pitchFamily="18" charset="0"/>
              </a:rPr>
              <a:t>Opening Scenario</a:t>
            </a:r>
            <a:endParaRPr lang="en-US" i="1" dirty="0">
              <a:effectLst>
                <a:outerShdw blurRad="38100" dist="38100" dir="2700000" algn="tl">
                  <a:srgbClr val="000000">
                    <a:alpha val="43137"/>
                  </a:srgbClr>
                </a:outerShdw>
              </a:effectLst>
              <a:latin typeface="Bookman Old Style" pitchFamily="18" charset="0"/>
            </a:endParaRPr>
          </a:p>
        </p:txBody>
      </p:sp>
      <p:pic>
        <p:nvPicPr>
          <p:cNvPr id="2050" name="Picture 2" descr="http://www.projectorslamp.net/wp-content/uploads/2011/02/Kids-Projector.jpg"/>
          <p:cNvPicPr>
            <a:picLocks noChangeAspect="1" noChangeArrowheads="1"/>
          </p:cNvPicPr>
          <p:nvPr/>
        </p:nvPicPr>
        <p:blipFill>
          <a:blip r:embed="rId4" cstate="print"/>
          <a:srcRect/>
          <a:stretch>
            <a:fillRect/>
          </a:stretch>
        </p:blipFill>
        <p:spPr bwMode="auto">
          <a:xfrm>
            <a:off x="2971799" y="5201412"/>
            <a:ext cx="1216223" cy="685800"/>
          </a:xfrm>
          <a:prstGeom prst="rect">
            <a:avLst/>
          </a:prstGeom>
          <a:noFill/>
        </p:spPr>
      </p:pic>
      <p:sp>
        <p:nvSpPr>
          <p:cNvPr id="7" name="TextBox 6"/>
          <p:cNvSpPr txBox="1"/>
          <p:nvPr/>
        </p:nvSpPr>
        <p:spPr>
          <a:xfrm>
            <a:off x="792480" y="5887212"/>
            <a:ext cx="7513320" cy="369332"/>
          </a:xfrm>
          <a:prstGeom prst="rect">
            <a:avLst/>
          </a:prstGeom>
          <a:noFill/>
        </p:spPr>
        <p:txBody>
          <a:bodyPr wrap="square" rtlCol="0">
            <a:spAutoFit/>
          </a:bodyPr>
          <a:lstStyle/>
          <a:p>
            <a:r>
              <a:rPr lang="en-US" sz="1600" b="1" dirty="0">
                <a:latin typeface="Bookman Old Style" pitchFamily="18" charset="0"/>
              </a:rPr>
              <a:t> </a:t>
            </a:r>
            <a:r>
              <a:rPr lang="en-US" sz="1600" b="1" dirty="0" smtClean="0">
                <a:latin typeface="Bookman Old Style" pitchFamily="18" charset="0"/>
              </a:rPr>
              <a:t>  </a:t>
            </a:r>
            <a:r>
              <a:rPr lang="en-US" b="1" dirty="0" smtClean="0">
                <a:latin typeface="Bookman Old Style" pitchFamily="18" charset="0"/>
              </a:rPr>
              <a:t> Center</a:t>
            </a:r>
            <a:r>
              <a:rPr lang="en-US" sz="1600" b="1" dirty="0" smtClean="0">
                <a:latin typeface="Bookman Old Style" pitchFamily="18" charset="0"/>
              </a:rPr>
              <a:t>	     Projector	      Library	        Satchel</a:t>
            </a:r>
            <a:endParaRPr lang="en-US" sz="1400" b="1" dirty="0">
              <a:latin typeface="Bookman Old Style" pitchFamily="18" charset="0"/>
            </a:endParaRPr>
          </a:p>
        </p:txBody>
      </p:sp>
      <p:pic>
        <p:nvPicPr>
          <p:cNvPr id="2052" name="Picture 4" descr="http://t1.gstatic.com/images?q=tbn:ANd9GcRfK8ZPpXPq6ED7Pp7l-_kL_vogpG8cKEszc2qi-3eb7Y5GK71T"/>
          <p:cNvPicPr>
            <a:picLocks noChangeAspect="1" noChangeArrowheads="1"/>
          </p:cNvPicPr>
          <p:nvPr/>
        </p:nvPicPr>
        <p:blipFill>
          <a:blip r:embed="rId5" cstate="print"/>
          <a:srcRect/>
          <a:stretch>
            <a:fillRect/>
          </a:stretch>
        </p:blipFill>
        <p:spPr bwMode="auto">
          <a:xfrm>
            <a:off x="4800600" y="5201412"/>
            <a:ext cx="1304281" cy="685800"/>
          </a:xfrm>
          <a:prstGeom prst="rect">
            <a:avLst/>
          </a:prstGeom>
          <a:ln w="88900" cap="sq" cmpd="thickThin">
            <a:solidFill>
              <a:srgbClr val="000000"/>
            </a:solidFill>
            <a:prstDash val="solid"/>
            <a:miter lim="800000"/>
          </a:ln>
          <a:effectLst>
            <a:innerShdw blurRad="76200">
              <a:srgbClr val="000000"/>
            </a:innerShdw>
          </a:effectLst>
        </p:spPr>
      </p:pic>
      <p:pic>
        <p:nvPicPr>
          <p:cNvPr id="2053" name="Picture 5" descr="C:\Users\Susan\Pictures\1[1].jpg"/>
          <p:cNvPicPr>
            <a:picLocks noChangeAspect="1" noChangeArrowheads="1"/>
          </p:cNvPicPr>
          <p:nvPr/>
        </p:nvPicPr>
        <p:blipFill>
          <a:blip r:embed="rId6" cstate="print"/>
          <a:srcRect/>
          <a:stretch>
            <a:fillRect/>
          </a:stretch>
        </p:blipFill>
        <p:spPr bwMode="auto">
          <a:xfrm>
            <a:off x="6934200" y="4876800"/>
            <a:ext cx="990600" cy="1010412"/>
          </a:xfrm>
          <a:prstGeom prst="rect">
            <a:avLst/>
          </a:prstGeom>
          <a:noFill/>
        </p:spPr>
      </p:pic>
      <p:pic>
        <p:nvPicPr>
          <p:cNvPr id="2054" name="Picture 6" descr="C:\Users\Susan\Pictures\3488-1_91704A4B-A22C-3270-2A03BAC9B6016A7F_thumb[1].jpg"/>
          <p:cNvPicPr>
            <a:picLocks noGrp="1" noChangeAspect="1" noChangeArrowheads="1"/>
          </p:cNvPicPr>
          <p:nvPr>
            <p:ph idx="1"/>
          </p:nvPr>
        </p:nvPicPr>
        <p:blipFill>
          <a:blip r:embed="rId7" cstate="print"/>
          <a:srcRect/>
          <a:stretch>
            <a:fillRect/>
          </a:stretch>
        </p:blipFill>
        <p:spPr bwMode="auto">
          <a:xfrm>
            <a:off x="609600" y="4330261"/>
            <a:ext cx="2057400" cy="1726228"/>
          </a:xfrm>
          <a:prstGeom prst="rect">
            <a:avLst/>
          </a:prstGeom>
          <a:ln>
            <a:noFill/>
          </a:ln>
          <a:effectLst>
            <a:softEdge rad="112500"/>
          </a:effectLst>
        </p:spPr>
      </p:pic>
      <p:sp>
        <p:nvSpPr>
          <p:cNvPr id="8" name="TextBox 7"/>
          <p:cNvSpPr txBox="1"/>
          <p:nvPr/>
        </p:nvSpPr>
        <p:spPr>
          <a:xfrm>
            <a:off x="762000" y="1524000"/>
            <a:ext cx="7543800" cy="2862322"/>
          </a:xfrm>
          <a:prstGeom prst="rect">
            <a:avLst/>
          </a:prstGeom>
          <a:noFill/>
        </p:spPr>
        <p:txBody>
          <a:bodyPr wrap="square" rtlCol="0">
            <a:spAutoFit/>
          </a:bodyPr>
          <a:lstStyle/>
          <a:p>
            <a:r>
              <a:rPr lang="en-US" b="1" dirty="0" smtClean="0">
                <a:latin typeface="Bookman Old Style" pitchFamily="18" charset="0"/>
              </a:rPr>
              <a:t>Students “fly” over a hillside to a building with many doors </a:t>
            </a:r>
          </a:p>
          <a:p>
            <a:r>
              <a:rPr lang="en-US" sz="1400" b="1" dirty="0">
                <a:latin typeface="Bookman Old Style" pitchFamily="18" charset="0"/>
              </a:rPr>
              <a:t> </a:t>
            </a:r>
            <a:r>
              <a:rPr lang="en-US" sz="1400" b="1" dirty="0" smtClean="0">
                <a:latin typeface="Bookman Old Style" pitchFamily="18" charset="0"/>
              </a:rPr>
              <a:t> </a:t>
            </a:r>
          </a:p>
          <a:p>
            <a:endParaRPr lang="en-US" sz="1400" b="1" dirty="0">
              <a:latin typeface="Bookman Old Style" pitchFamily="18" charset="0"/>
            </a:endParaRPr>
          </a:p>
          <a:p>
            <a:endParaRPr lang="en-US" sz="1400" b="1" dirty="0" smtClean="0">
              <a:latin typeface="Bookman Old Style" pitchFamily="18" charset="0"/>
            </a:endParaRPr>
          </a:p>
          <a:p>
            <a:endParaRPr lang="en-US" sz="1400" b="1" dirty="0" smtClean="0">
              <a:latin typeface="Bookman Old Style" pitchFamily="18" charset="0"/>
            </a:endParaRPr>
          </a:p>
          <a:p>
            <a:endParaRPr lang="en-US" sz="1400" b="1" dirty="0" smtClean="0">
              <a:latin typeface="Bookman Old Style" pitchFamily="18" charset="0"/>
            </a:endParaRPr>
          </a:p>
          <a:p>
            <a:endParaRPr lang="en-US" sz="1400" b="1" dirty="0">
              <a:latin typeface="Bookman Old Style" pitchFamily="18" charset="0"/>
            </a:endParaRPr>
          </a:p>
          <a:p>
            <a:endParaRPr lang="en-US" sz="1400" b="1" dirty="0" smtClean="0">
              <a:latin typeface="Bookman Old Style" pitchFamily="18" charset="0"/>
            </a:endParaRPr>
          </a:p>
          <a:p>
            <a:endParaRPr lang="en-US" sz="1400" b="1" dirty="0" smtClean="0">
              <a:latin typeface="Bookman Old Style" pitchFamily="18" charset="0"/>
            </a:endParaRPr>
          </a:p>
          <a:p>
            <a:endParaRPr lang="en-US" sz="1400" b="1" dirty="0">
              <a:latin typeface="Bookman Old Style" pitchFamily="18" charset="0"/>
            </a:endParaRPr>
          </a:p>
          <a:p>
            <a:r>
              <a:rPr lang="en-US" b="1" dirty="0" smtClean="0">
                <a:latin typeface="Bookman Old Style" pitchFamily="18" charset="0"/>
              </a:rPr>
              <a:t>Inside a projector plays a recorded message providing their learning objectives and an introduction to the course</a:t>
            </a:r>
            <a:endParaRPr lang="en-US" b="1" dirty="0">
              <a:latin typeface="Bookman Old Style" pitchFamily="18" charset="0"/>
            </a:endParaRPr>
          </a:p>
        </p:txBody>
      </p:sp>
      <p:sp>
        <p:nvSpPr>
          <p:cNvPr id="3" name="TextBox 2"/>
          <p:cNvSpPr txBox="1"/>
          <p:nvPr/>
        </p:nvSpPr>
        <p:spPr>
          <a:xfrm>
            <a:off x="4413032" y="4394101"/>
            <a:ext cx="2079415" cy="369332"/>
          </a:xfrm>
          <a:prstGeom prst="rect">
            <a:avLst/>
          </a:prstGeom>
          <a:noFill/>
        </p:spPr>
        <p:txBody>
          <a:bodyPr wrap="none" rtlCol="0">
            <a:spAutoFit/>
          </a:bodyPr>
          <a:lstStyle/>
          <a:p>
            <a:r>
              <a:rPr lang="en-US" b="1" u="sng" dirty="0" smtClean="0">
                <a:latin typeface="Bookman Old Style" pitchFamily="18" charset="0"/>
              </a:rPr>
              <a:t>Learner Objects</a:t>
            </a:r>
            <a:endParaRPr lang="en-US" b="1" u="sng" dirty="0">
              <a:latin typeface="Bookman Old Styl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fltVal val="0"/>
                                          </p:val>
                                        </p:tav>
                                        <p:tav tm="100000">
                                          <p:val>
                                            <p:strVal val="#ppt_w"/>
                                          </p:val>
                                        </p:tav>
                                      </p:tavLst>
                                    </p:anim>
                                    <p:anim calcmode="lin" valueType="num">
                                      <p:cBhvr>
                                        <p:cTn id="8" dur="2000" fill="hold"/>
                                        <p:tgtEl>
                                          <p:spTgt spid="9"/>
                                        </p:tgtEl>
                                        <p:attrNameLst>
                                          <p:attrName>ppt_h</p:attrName>
                                        </p:attrNameLst>
                                      </p:cBhvr>
                                      <p:tavLst>
                                        <p:tav tm="0">
                                          <p:val>
                                            <p:fltVal val="0"/>
                                          </p:val>
                                        </p:tav>
                                        <p:tav tm="100000">
                                          <p:val>
                                            <p:strVal val="#ppt_h"/>
                                          </p:val>
                                        </p:tav>
                                      </p:tavLst>
                                    </p:anim>
                                    <p:anim calcmode="lin" valueType="num">
                                      <p:cBhvr>
                                        <p:cTn id="9" dur="2000" fill="hold"/>
                                        <p:tgtEl>
                                          <p:spTgt spid="9"/>
                                        </p:tgtEl>
                                        <p:attrNameLst>
                                          <p:attrName>style.rotation</p:attrName>
                                        </p:attrNameLst>
                                      </p:cBhvr>
                                      <p:tavLst>
                                        <p:tav tm="0">
                                          <p:val>
                                            <p:fltVal val="90"/>
                                          </p:val>
                                        </p:tav>
                                        <p:tav tm="100000">
                                          <p:val>
                                            <p:fltVal val="0"/>
                                          </p:val>
                                        </p:tav>
                                      </p:tavLst>
                                    </p:anim>
                                    <p:animEffect transition="in" filter="fade">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3000"/>
                                  </p:stCondLst>
                                  <p:childTnLst>
                                    <p:set>
                                      <p:cBhvr>
                                        <p:cTn id="14" dur="1" fill="hold">
                                          <p:stCondLst>
                                            <p:cond delay="0"/>
                                          </p:stCondLst>
                                        </p:cTn>
                                        <p:tgtEl>
                                          <p:spTgt spid="2054"/>
                                        </p:tgtEl>
                                        <p:attrNameLst>
                                          <p:attrName>style.visibility</p:attrName>
                                        </p:attrNameLst>
                                      </p:cBhvr>
                                      <p:to>
                                        <p:strVal val="visible"/>
                                      </p:to>
                                    </p:set>
                                    <p:animEffect transition="in" filter="circle(in)">
                                      <p:cBhvr>
                                        <p:cTn id="15" dur="2000"/>
                                        <p:tgtEl>
                                          <p:spTgt spid="2054"/>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2000"/>
                                  </p:stCondLst>
                                  <p:childTnLst>
                                    <p:set>
                                      <p:cBhvr>
                                        <p:cTn id="19" dur="1" fill="hold">
                                          <p:stCondLst>
                                            <p:cond delay="0"/>
                                          </p:stCondLst>
                                        </p:cTn>
                                        <p:tgtEl>
                                          <p:spTgt spid="2050"/>
                                        </p:tgtEl>
                                        <p:attrNameLst>
                                          <p:attrName>style.visibility</p:attrName>
                                        </p:attrNameLst>
                                      </p:cBhvr>
                                      <p:to>
                                        <p:strVal val="visible"/>
                                      </p:to>
                                    </p:set>
                                    <p:animEffect transition="in" filter="circle(in)">
                                      <p:cBhvr>
                                        <p:cTn id="20" dur="20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2000"/>
                                  </p:stCondLst>
                                  <p:childTnLst>
                                    <p:set>
                                      <p:cBhvr>
                                        <p:cTn id="24" dur="1" fill="hold">
                                          <p:stCondLst>
                                            <p:cond delay="0"/>
                                          </p:stCondLst>
                                        </p:cTn>
                                        <p:tgtEl>
                                          <p:spTgt spid="2052"/>
                                        </p:tgtEl>
                                        <p:attrNameLst>
                                          <p:attrName>style.visibility</p:attrName>
                                        </p:attrNameLst>
                                      </p:cBhvr>
                                      <p:to>
                                        <p:strVal val="visible"/>
                                      </p:to>
                                    </p:set>
                                    <p:animEffect transition="in" filter="circle(in)">
                                      <p:cBhvr>
                                        <p:cTn id="25" dur="2000"/>
                                        <p:tgtEl>
                                          <p:spTgt spid="2052"/>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2000"/>
                                  </p:stCondLst>
                                  <p:childTnLst>
                                    <p:set>
                                      <p:cBhvr>
                                        <p:cTn id="29" dur="1" fill="hold">
                                          <p:stCondLst>
                                            <p:cond delay="0"/>
                                          </p:stCondLst>
                                        </p:cTn>
                                        <p:tgtEl>
                                          <p:spTgt spid="2053"/>
                                        </p:tgtEl>
                                        <p:attrNameLst>
                                          <p:attrName>style.visibility</p:attrName>
                                        </p:attrNameLst>
                                      </p:cBhvr>
                                      <p:to>
                                        <p:strVal val="visible"/>
                                      </p:to>
                                    </p:set>
                                    <p:animEffect transition="in" filter="circle(in)">
                                      <p:cBhvr>
                                        <p:cTn id="30" dur="20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effectLst>
                  <a:outerShdw blurRad="38100" dist="38100" dir="2700000" algn="tl">
                    <a:srgbClr val="000000">
                      <a:alpha val="43137"/>
                    </a:srgbClr>
                  </a:outerShdw>
                </a:effectLst>
                <a:latin typeface="Bookman Old Style" pitchFamily="18" charset="0"/>
              </a:rPr>
              <a:t>Center Interface &amp; Controls</a:t>
            </a:r>
            <a:endParaRPr lang="en-US" i="1" dirty="0">
              <a:effectLst>
                <a:outerShdw blurRad="38100" dist="38100" dir="2700000" algn="tl">
                  <a:srgbClr val="000000">
                    <a:alpha val="43137"/>
                  </a:srgbClr>
                </a:outerShdw>
              </a:effectLst>
              <a:latin typeface="Bookman Old Style" pitchFamily="18" charset="0"/>
            </a:endParaRPr>
          </a:p>
        </p:txBody>
      </p:sp>
      <p:pic>
        <p:nvPicPr>
          <p:cNvPr id="4" name="Content Placeholder 3" descr="Sim Desk.jpg"/>
          <p:cNvPicPr>
            <a:picLocks noGrp="1" noChangeAspect="1"/>
          </p:cNvPicPr>
          <p:nvPr>
            <p:ph idx="1"/>
          </p:nvPr>
        </p:nvPicPr>
        <p:blipFill>
          <a:blip r:embed="rId2" cstate="print"/>
          <a:stretch>
            <a:fillRect/>
          </a:stretch>
        </p:blipFill>
        <p:spPr>
          <a:xfrm>
            <a:off x="5638800" y="1676400"/>
            <a:ext cx="2831017" cy="4525963"/>
          </a:xfrm>
        </p:spPr>
      </p:pic>
      <p:sp>
        <p:nvSpPr>
          <p:cNvPr id="5" name="TextBox 4"/>
          <p:cNvSpPr txBox="1"/>
          <p:nvPr/>
        </p:nvSpPr>
        <p:spPr>
          <a:xfrm>
            <a:off x="457200" y="1676400"/>
            <a:ext cx="5405647" cy="1692771"/>
          </a:xfrm>
          <a:prstGeom prst="rect">
            <a:avLst/>
          </a:prstGeom>
          <a:noFill/>
        </p:spPr>
        <p:txBody>
          <a:bodyPr wrap="square" rtlCol="0">
            <a:spAutoFit/>
          </a:bodyPr>
          <a:lstStyle/>
          <a:p>
            <a:r>
              <a:rPr lang="en-US" sz="2000" b="1" dirty="0" smtClean="0">
                <a:latin typeface="Bookman Old Style" pitchFamily="18" charset="0"/>
              </a:rPr>
              <a:t>The Desk – Provides:</a:t>
            </a:r>
            <a:endParaRPr lang="en-US" sz="2000" b="1" dirty="0">
              <a:latin typeface="Bookman Old Style" pitchFamily="18" charset="0"/>
            </a:endParaRPr>
          </a:p>
          <a:p>
            <a:pPr marL="342900" indent="-342900">
              <a:buFont typeface="Arial" pitchFamily="34" charset="0"/>
              <a:buChar char="•"/>
            </a:pPr>
            <a:r>
              <a:rPr lang="en-US" sz="2000" dirty="0" smtClean="0">
                <a:latin typeface="Bookman Old Style" pitchFamily="18" charset="0"/>
              </a:rPr>
              <a:t>Starting Point</a:t>
            </a:r>
          </a:p>
          <a:p>
            <a:pPr marL="342900" indent="-342900">
              <a:buFont typeface="Arial" pitchFamily="34" charset="0"/>
              <a:buChar char="•"/>
            </a:pPr>
            <a:r>
              <a:rPr lang="en-US" sz="2000" dirty="0" smtClean="0">
                <a:latin typeface="Bookman Old Style" pitchFamily="18" charset="0"/>
              </a:rPr>
              <a:t>Functional Space</a:t>
            </a:r>
          </a:p>
          <a:p>
            <a:endParaRPr lang="en-US" dirty="0">
              <a:latin typeface="Bookman Old Style" pitchFamily="18" charset="0"/>
            </a:endParaRPr>
          </a:p>
          <a:p>
            <a:r>
              <a:rPr lang="en-US" dirty="0" smtClean="0">
                <a:latin typeface="Bookman Old Style" pitchFamily="18" charset="0"/>
              </a:rPr>
              <a:t>Using a Keyboard &amp; Mouse users can access:</a:t>
            </a:r>
          </a:p>
          <a:p>
            <a:endParaRPr lang="en-US" sz="800" dirty="0">
              <a:latin typeface="Bookman Old Style" pitchFamily="18" charset="0"/>
            </a:endParaRPr>
          </a:p>
        </p:txBody>
      </p:sp>
      <p:sp>
        <p:nvSpPr>
          <p:cNvPr id="6" name="TextBox 5"/>
          <p:cNvSpPr txBox="1"/>
          <p:nvPr/>
        </p:nvSpPr>
        <p:spPr>
          <a:xfrm>
            <a:off x="6629400" y="2743200"/>
            <a:ext cx="1043876" cy="230832"/>
          </a:xfrm>
          <a:prstGeom prst="rect">
            <a:avLst/>
          </a:prstGeom>
          <a:noFill/>
        </p:spPr>
        <p:txBody>
          <a:bodyPr wrap="none" rtlCol="0">
            <a:spAutoFit/>
          </a:bodyPr>
          <a:lstStyle/>
          <a:p>
            <a:r>
              <a:rPr lang="en-US" sz="900" i="1" dirty="0" smtClean="0">
                <a:latin typeface="Bookman Old Style" pitchFamily="18" charset="0"/>
              </a:rPr>
              <a:t>Message Board</a:t>
            </a:r>
            <a:endParaRPr lang="en-US" sz="900" i="1" dirty="0">
              <a:latin typeface="Bookman Old Style" pitchFamily="18" charset="0"/>
            </a:endParaRPr>
          </a:p>
        </p:txBody>
      </p:sp>
      <p:sp>
        <p:nvSpPr>
          <p:cNvPr id="7" name="TextBox 6"/>
          <p:cNvSpPr txBox="1"/>
          <p:nvPr/>
        </p:nvSpPr>
        <p:spPr>
          <a:xfrm>
            <a:off x="7086600" y="3429000"/>
            <a:ext cx="638316" cy="215444"/>
          </a:xfrm>
          <a:prstGeom prst="rect">
            <a:avLst/>
          </a:prstGeom>
          <a:noFill/>
        </p:spPr>
        <p:txBody>
          <a:bodyPr wrap="none" rtlCol="0">
            <a:spAutoFit/>
          </a:bodyPr>
          <a:lstStyle/>
          <a:p>
            <a:r>
              <a:rPr lang="en-US" sz="800" dirty="0" smtClean="0">
                <a:latin typeface="Bookman Old Style" pitchFamily="18" charset="0"/>
              </a:rPr>
              <a:t>Calendar</a:t>
            </a:r>
            <a:endParaRPr lang="en-US" sz="800" dirty="0">
              <a:latin typeface="Bookman Old Style" pitchFamily="18" charset="0"/>
            </a:endParaRPr>
          </a:p>
        </p:txBody>
      </p:sp>
      <p:sp>
        <p:nvSpPr>
          <p:cNvPr id="3" name="TextBox 2"/>
          <p:cNvSpPr txBox="1"/>
          <p:nvPr/>
        </p:nvSpPr>
        <p:spPr>
          <a:xfrm>
            <a:off x="441960" y="3429000"/>
            <a:ext cx="2552700" cy="2308324"/>
          </a:xfrm>
          <a:prstGeom prst="rect">
            <a:avLst/>
          </a:prstGeom>
          <a:noFill/>
        </p:spPr>
        <p:txBody>
          <a:bodyPr wrap="square" numCol="1" rtlCol="0">
            <a:spAutoFit/>
          </a:bodyPr>
          <a:lstStyle/>
          <a:p>
            <a:r>
              <a:rPr lang="en-US" dirty="0">
                <a:latin typeface="Bookman Old Style" pitchFamily="18" charset="0"/>
              </a:rPr>
              <a:t>Announcements  </a:t>
            </a:r>
          </a:p>
          <a:p>
            <a:r>
              <a:rPr lang="en-US" dirty="0">
                <a:latin typeface="Bookman Old Style" pitchFamily="18" charset="0"/>
              </a:rPr>
              <a:t>Assignments</a:t>
            </a:r>
            <a:endParaRPr lang="en-US" sz="1600" dirty="0">
              <a:latin typeface="Bookman Old Style" pitchFamily="18" charset="0"/>
            </a:endParaRPr>
          </a:p>
          <a:p>
            <a:r>
              <a:rPr lang="en-US" dirty="0">
                <a:latin typeface="Bookman Old Style" pitchFamily="18" charset="0"/>
              </a:rPr>
              <a:t>Calendar</a:t>
            </a:r>
            <a:endParaRPr lang="en-US" sz="1600" dirty="0">
              <a:latin typeface="Bookman Old Style" pitchFamily="18" charset="0"/>
            </a:endParaRPr>
          </a:p>
          <a:p>
            <a:r>
              <a:rPr lang="en-US" dirty="0" err="1">
                <a:latin typeface="Bookman Old Style" pitchFamily="18" charset="0"/>
              </a:rPr>
              <a:t>Dropbox</a:t>
            </a:r>
            <a:r>
              <a:rPr lang="en-US" dirty="0">
                <a:latin typeface="Bookman Old Style" pitchFamily="18" charset="0"/>
              </a:rPr>
              <a:t> </a:t>
            </a:r>
          </a:p>
          <a:p>
            <a:r>
              <a:rPr lang="en-US" dirty="0">
                <a:latin typeface="Bookman Old Style" pitchFamily="18" charset="0"/>
              </a:rPr>
              <a:t>Feedback</a:t>
            </a:r>
            <a:endParaRPr lang="en-US" sz="1600" dirty="0">
              <a:latin typeface="Bookman Old Style" pitchFamily="18" charset="0"/>
            </a:endParaRPr>
          </a:p>
          <a:p>
            <a:r>
              <a:rPr lang="en-US" dirty="0">
                <a:latin typeface="Bookman Old Style" pitchFamily="18" charset="0"/>
              </a:rPr>
              <a:t>Format Documents</a:t>
            </a:r>
            <a:endParaRPr lang="en-US" sz="1600" dirty="0">
              <a:latin typeface="Bookman Old Style" pitchFamily="18" charset="0"/>
            </a:endParaRPr>
          </a:p>
          <a:p>
            <a:r>
              <a:rPr lang="en-US" dirty="0">
                <a:latin typeface="Bookman Old Style" pitchFamily="18" charset="0"/>
              </a:rPr>
              <a:t>Grades </a:t>
            </a:r>
          </a:p>
          <a:p>
            <a:endParaRPr lang="en-US" dirty="0"/>
          </a:p>
        </p:txBody>
      </p:sp>
      <p:sp>
        <p:nvSpPr>
          <p:cNvPr id="8" name="TextBox 7"/>
          <p:cNvSpPr txBox="1"/>
          <p:nvPr/>
        </p:nvSpPr>
        <p:spPr>
          <a:xfrm>
            <a:off x="2994660" y="3429000"/>
            <a:ext cx="2108269" cy="2031325"/>
          </a:xfrm>
          <a:prstGeom prst="rect">
            <a:avLst/>
          </a:prstGeom>
          <a:noFill/>
        </p:spPr>
        <p:txBody>
          <a:bodyPr wrap="none" rtlCol="0">
            <a:spAutoFit/>
          </a:bodyPr>
          <a:lstStyle/>
          <a:p>
            <a:r>
              <a:rPr lang="en-US" dirty="0">
                <a:latin typeface="Bookman Old Style" pitchFamily="18" charset="0"/>
              </a:rPr>
              <a:t>Messages</a:t>
            </a:r>
          </a:p>
          <a:p>
            <a:r>
              <a:rPr lang="en-US" dirty="0">
                <a:latin typeface="Bookman Old Style" pitchFamily="18" charset="0"/>
              </a:rPr>
              <a:t>Notebook</a:t>
            </a:r>
          </a:p>
          <a:p>
            <a:r>
              <a:rPr lang="en-US" dirty="0">
                <a:latin typeface="Bookman Old Style" pitchFamily="18" charset="0"/>
              </a:rPr>
              <a:t>Position Papers</a:t>
            </a:r>
          </a:p>
          <a:p>
            <a:r>
              <a:rPr lang="en-US" dirty="0">
                <a:latin typeface="Bookman Old Style" pitchFamily="18" charset="0"/>
              </a:rPr>
              <a:t>Quotes</a:t>
            </a:r>
          </a:p>
          <a:p>
            <a:r>
              <a:rPr lang="en-US" dirty="0">
                <a:latin typeface="Bookman Old Style" pitchFamily="18" charset="0"/>
              </a:rPr>
              <a:t>Rubrics</a:t>
            </a:r>
          </a:p>
          <a:p>
            <a:r>
              <a:rPr lang="en-US" dirty="0">
                <a:latin typeface="Bookman Old Style" pitchFamily="18" charset="0"/>
              </a:rPr>
              <a:t>Work in Progress</a:t>
            </a:r>
          </a:p>
          <a:p>
            <a:endParaRPr lang="en-US" dirty="0"/>
          </a:p>
        </p:txBody>
      </p:sp>
      <p:sp>
        <p:nvSpPr>
          <p:cNvPr id="9" name="TextBox 8"/>
          <p:cNvSpPr txBox="1"/>
          <p:nvPr/>
        </p:nvSpPr>
        <p:spPr>
          <a:xfrm>
            <a:off x="457200" y="5763339"/>
            <a:ext cx="5346335" cy="461665"/>
          </a:xfrm>
          <a:prstGeom prst="rect">
            <a:avLst/>
          </a:prstGeom>
        </p:spPr>
        <p:style>
          <a:lnRef idx="0">
            <a:scrgbClr r="0" g="0" b="0"/>
          </a:lnRef>
          <a:fillRef idx="1002">
            <a:schemeClr val="dk2"/>
          </a:fillRef>
          <a:effectRef idx="0">
            <a:scrgbClr r="0" g="0" b="0"/>
          </a:effectRef>
          <a:fontRef idx="major"/>
        </p:style>
        <p:txBody>
          <a:bodyPr wrap="none" rtlCol="0">
            <a:spAutoFit/>
          </a:bodyPr>
          <a:lstStyle/>
          <a:p>
            <a:r>
              <a:rPr lang="en-US" sz="2400" b="1" i="1" dirty="0" smtClean="0">
                <a:solidFill>
                  <a:schemeClr val="bg1"/>
                </a:solidFill>
                <a:latin typeface="Bookman Old Style" pitchFamily="18" charset="0"/>
              </a:rPr>
              <a:t>Primary Curriculum Workspace</a:t>
            </a:r>
            <a:endParaRPr lang="en-US" sz="2400" b="1" i="1" dirty="0">
              <a:solidFill>
                <a:schemeClr val="bg1"/>
              </a:solidFill>
              <a:latin typeface="Bookman Old Styl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4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40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effectLst>
                  <a:outerShdw blurRad="38100" dist="38100" dir="2700000" algn="tl">
                    <a:srgbClr val="000000">
                      <a:alpha val="43137"/>
                    </a:srgbClr>
                  </a:outerShdw>
                </a:effectLst>
                <a:latin typeface="Bookman Old Style" pitchFamily="18" charset="0"/>
              </a:rPr>
              <a:t>Student Instructions</a:t>
            </a:r>
            <a:endParaRPr lang="en-US" i="1" dirty="0">
              <a:effectLst>
                <a:outerShdw blurRad="38100" dist="38100" dir="2700000" algn="tl">
                  <a:srgbClr val="000000">
                    <a:alpha val="43137"/>
                  </a:srgbClr>
                </a:outerShdw>
              </a:effectLst>
              <a:latin typeface="Bookman Old Style" pitchFamily="18" charset="0"/>
            </a:endParaRPr>
          </a:p>
        </p:txBody>
      </p:sp>
      <p:sp>
        <p:nvSpPr>
          <p:cNvPr id="3" name="Content Placeholder 2"/>
          <p:cNvSpPr>
            <a:spLocks noGrp="1"/>
          </p:cNvSpPr>
          <p:nvPr>
            <p:ph idx="1"/>
          </p:nvPr>
        </p:nvSpPr>
        <p:spPr/>
        <p:txBody>
          <a:bodyPr>
            <a:noAutofit/>
          </a:bodyPr>
          <a:lstStyle/>
          <a:p>
            <a:pPr marL="0" indent="0">
              <a:buNone/>
            </a:pPr>
            <a:r>
              <a:rPr lang="en-US" sz="2400" b="1" dirty="0">
                <a:latin typeface="Bookman Old Style" pitchFamily="18" charset="0"/>
              </a:rPr>
              <a:t>Learner Directions – Simulation </a:t>
            </a:r>
            <a:r>
              <a:rPr lang="en-US" sz="2400" b="1" dirty="0" smtClean="0">
                <a:latin typeface="Bookman Old Style" pitchFamily="18" charset="0"/>
              </a:rPr>
              <a:t>Start Guide</a:t>
            </a:r>
            <a:endParaRPr lang="en-US" sz="2400" dirty="0">
              <a:latin typeface="Bookman Old Style" pitchFamily="18" charset="0"/>
            </a:endParaRPr>
          </a:p>
          <a:p>
            <a:pPr lvl="0"/>
            <a:r>
              <a:rPr lang="en-US" sz="1800" b="1" dirty="0">
                <a:latin typeface="Bookman Old Style" pitchFamily="18" charset="0"/>
              </a:rPr>
              <a:t>To Open:  </a:t>
            </a:r>
            <a:r>
              <a:rPr lang="en-US" sz="1800" dirty="0">
                <a:latin typeface="Bookman Old Style" pitchFamily="18" charset="0"/>
              </a:rPr>
              <a:t>Use the mouse to select the State of Nature (</a:t>
            </a:r>
            <a:r>
              <a:rPr lang="en-US" sz="1800" dirty="0" err="1">
                <a:latin typeface="Bookman Old Style" pitchFamily="18" charset="0"/>
              </a:rPr>
              <a:t>SoN</a:t>
            </a:r>
            <a:r>
              <a:rPr lang="en-US" sz="1800" dirty="0">
                <a:latin typeface="Bookman Old Style" pitchFamily="18" charset="0"/>
              </a:rPr>
              <a:t>) icon.</a:t>
            </a:r>
          </a:p>
          <a:p>
            <a:pPr lvl="1"/>
            <a:r>
              <a:rPr lang="en-US" sz="1800" dirty="0" err="1" smtClean="0">
                <a:latin typeface="Bookman Old Style" pitchFamily="18" charset="0"/>
              </a:rPr>
              <a:t>SoN</a:t>
            </a:r>
            <a:r>
              <a:rPr lang="en-US" sz="1800" dirty="0" smtClean="0">
                <a:latin typeface="Bookman Old Style" pitchFamily="18" charset="0"/>
              </a:rPr>
              <a:t> will fly users to the Learning </a:t>
            </a:r>
            <a:r>
              <a:rPr lang="en-US" sz="1800" dirty="0">
                <a:latin typeface="Bookman Old Style" pitchFamily="18" charset="0"/>
              </a:rPr>
              <a:t>Center.</a:t>
            </a:r>
          </a:p>
          <a:p>
            <a:pPr lvl="1"/>
            <a:r>
              <a:rPr lang="en-US" sz="1800" dirty="0">
                <a:latin typeface="Bookman Old Style" pitchFamily="18" charset="0"/>
              </a:rPr>
              <a:t>At the Center, an </a:t>
            </a:r>
            <a:r>
              <a:rPr lang="en-US" sz="1800" dirty="0" smtClean="0">
                <a:latin typeface="Bookman Old Style" pitchFamily="18" charset="0"/>
              </a:rPr>
              <a:t>video </a:t>
            </a:r>
            <a:r>
              <a:rPr lang="en-US" sz="1800" dirty="0">
                <a:latin typeface="Bookman Old Style" pitchFamily="18" charset="0"/>
              </a:rPr>
              <a:t>will provide initial instruction </a:t>
            </a:r>
            <a:endParaRPr lang="en-US" sz="1800" dirty="0" smtClean="0">
              <a:latin typeface="Bookman Old Style" pitchFamily="18" charset="0"/>
            </a:endParaRPr>
          </a:p>
          <a:p>
            <a:pPr lvl="0"/>
            <a:r>
              <a:rPr lang="en-US" sz="1800" b="1" dirty="0" smtClean="0">
                <a:latin typeface="Bookman Old Style" pitchFamily="18" charset="0"/>
              </a:rPr>
              <a:t>Explore </a:t>
            </a:r>
            <a:r>
              <a:rPr lang="en-US" sz="1800" b="1" dirty="0">
                <a:latin typeface="Bookman Old Style" pitchFamily="18" charset="0"/>
              </a:rPr>
              <a:t>the </a:t>
            </a:r>
            <a:r>
              <a:rPr lang="en-US" sz="1800" b="1" dirty="0" smtClean="0">
                <a:latin typeface="Bookman Old Style" pitchFamily="18" charset="0"/>
              </a:rPr>
              <a:t>Center:  </a:t>
            </a:r>
            <a:r>
              <a:rPr lang="en-US" sz="1800" dirty="0" smtClean="0">
                <a:latin typeface="Bookman Old Style" pitchFamily="18" charset="0"/>
              </a:rPr>
              <a:t>Participation </a:t>
            </a:r>
            <a:r>
              <a:rPr lang="en-US" sz="1800" dirty="0">
                <a:latin typeface="Bookman Old Style" pitchFamily="18" charset="0"/>
              </a:rPr>
              <a:t>is made simple through the use of the mouse to move and to interact with </a:t>
            </a:r>
            <a:r>
              <a:rPr lang="en-US" sz="1800" dirty="0" smtClean="0">
                <a:latin typeface="Bookman Old Style" pitchFamily="18" charset="0"/>
              </a:rPr>
              <a:t>objects.</a:t>
            </a:r>
          </a:p>
          <a:p>
            <a:pPr lvl="1"/>
            <a:r>
              <a:rPr lang="en-US" sz="1800" dirty="0" smtClean="0">
                <a:latin typeface="Bookman Old Style" pitchFamily="18" charset="0"/>
              </a:rPr>
              <a:t>Movement</a:t>
            </a:r>
            <a:r>
              <a:rPr lang="en-US" sz="1800" dirty="0">
                <a:latin typeface="Bookman Old Style" pitchFamily="18" charset="0"/>
              </a:rPr>
              <a:t>:  </a:t>
            </a:r>
            <a:endParaRPr lang="en-US" sz="1800" dirty="0" smtClean="0">
              <a:latin typeface="Bookman Old Style" pitchFamily="18" charset="0"/>
            </a:endParaRPr>
          </a:p>
          <a:p>
            <a:pPr lvl="2"/>
            <a:r>
              <a:rPr lang="en-US" sz="1800" dirty="0" smtClean="0">
                <a:latin typeface="Bookman Old Style" pitchFamily="18" charset="0"/>
              </a:rPr>
              <a:t>Free </a:t>
            </a:r>
            <a:r>
              <a:rPr lang="en-US" sz="1800" dirty="0">
                <a:latin typeface="Bookman Old Style" pitchFamily="18" charset="0"/>
              </a:rPr>
              <a:t>Look </a:t>
            </a:r>
            <a:r>
              <a:rPr lang="en-US" sz="1800" dirty="0" smtClean="0">
                <a:latin typeface="Bookman Old Style" pitchFamily="18" charset="0"/>
              </a:rPr>
              <a:t>Mode  </a:t>
            </a:r>
          </a:p>
          <a:p>
            <a:pPr lvl="2"/>
            <a:r>
              <a:rPr lang="en-US" sz="1800" dirty="0" smtClean="0">
                <a:latin typeface="Bookman Old Style" pitchFamily="18" charset="0"/>
              </a:rPr>
              <a:t>Cursor Mode</a:t>
            </a:r>
          </a:p>
          <a:p>
            <a:pPr lvl="1"/>
            <a:r>
              <a:rPr lang="en-US" sz="1800" dirty="0" smtClean="0">
                <a:latin typeface="Bookman Old Style" pitchFamily="18" charset="0"/>
              </a:rPr>
              <a:t>Interaction</a:t>
            </a:r>
            <a:r>
              <a:rPr lang="en-US" sz="1800" dirty="0">
                <a:latin typeface="Bookman Old Style" pitchFamily="18" charset="0"/>
              </a:rPr>
              <a:t>:  </a:t>
            </a:r>
            <a:endParaRPr lang="en-US" sz="1800" dirty="0" smtClean="0">
              <a:latin typeface="Bookman Old Style" pitchFamily="18" charset="0"/>
            </a:endParaRPr>
          </a:p>
          <a:p>
            <a:pPr lvl="2"/>
            <a:r>
              <a:rPr lang="en-US" sz="1800" dirty="0" smtClean="0">
                <a:latin typeface="Bookman Old Style" pitchFamily="18" charset="0"/>
              </a:rPr>
              <a:t>click </a:t>
            </a:r>
            <a:r>
              <a:rPr lang="en-US" sz="1800" dirty="0">
                <a:latin typeface="Bookman Old Style" pitchFamily="18" charset="0"/>
              </a:rPr>
              <a:t>on </a:t>
            </a:r>
            <a:r>
              <a:rPr lang="en-US" sz="1800" dirty="0" smtClean="0">
                <a:latin typeface="Bookman Old Style" pitchFamily="18" charset="0"/>
              </a:rPr>
              <a:t>it</a:t>
            </a:r>
          </a:p>
          <a:p>
            <a:pPr lvl="2"/>
            <a:r>
              <a:rPr lang="en-US" sz="1800" dirty="0" smtClean="0">
                <a:latin typeface="Bookman Old Style" pitchFamily="18" charset="0"/>
              </a:rPr>
              <a:t>cursor </a:t>
            </a:r>
            <a:r>
              <a:rPr lang="en-US" sz="1800" dirty="0">
                <a:latin typeface="Bookman Old Style" pitchFamily="18" charset="0"/>
              </a:rPr>
              <a:t>will change depending on </a:t>
            </a:r>
            <a:r>
              <a:rPr lang="en-US" sz="1800" dirty="0" smtClean="0">
                <a:latin typeface="Bookman Old Style" pitchFamily="18" charset="0"/>
              </a:rPr>
              <a:t>function </a:t>
            </a:r>
            <a:endParaRPr lang="en-US" sz="1800" dirty="0">
              <a:latin typeface="Bookman Old Style" pitchFamily="18" charset="0"/>
            </a:endParaRPr>
          </a:p>
        </p:txBody>
      </p:sp>
      <p:pic>
        <p:nvPicPr>
          <p:cNvPr id="4" name="Picture 3" descr="http://thumb15.shutterstock.com/thumb_small/404641/404641,1246827361,2/stock-vector-vector-cursor-icons-33167890.jpg"/>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733800"/>
            <a:ext cx="1828800" cy="1295400"/>
          </a:xfrm>
          <a:prstGeom prst="rect">
            <a:avLst/>
          </a:prstGeom>
          <a:noFill/>
          <a:ln>
            <a:noFill/>
          </a:ln>
        </p:spPr>
      </p:pic>
    </p:spTree>
    <p:extLst>
      <p:ext uri="{BB962C8B-B14F-4D97-AF65-F5344CB8AC3E}">
        <p14:creationId xmlns:p14="http://schemas.microsoft.com/office/powerpoint/2010/main" val="210767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500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latin typeface="Bookman Old Style" pitchFamily="18" charset="0"/>
              </a:rPr>
              <a:t>Tasks &amp; Options</a:t>
            </a:r>
            <a:endParaRPr lang="en-US" i="1" dirty="0">
              <a:latin typeface="Bookman Old Style"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013186975"/>
              </p:ext>
            </p:extLst>
          </p:nvPr>
        </p:nvGraphicFramePr>
        <p:xfrm>
          <a:off x="533400" y="1600201"/>
          <a:ext cx="8077200" cy="4495799"/>
        </p:xfrm>
        <a:graphic>
          <a:graphicData uri="http://schemas.openxmlformats.org/drawingml/2006/table">
            <a:tbl>
              <a:tblPr firstRow="1" bandRow="1">
                <a:tableStyleId>{5C22544A-7EE6-4342-B048-85BDC9FD1C3A}</a:tableStyleId>
              </a:tblPr>
              <a:tblGrid>
                <a:gridCol w="3889022"/>
                <a:gridCol w="4188178"/>
              </a:tblGrid>
              <a:tr h="681181">
                <a:tc>
                  <a:txBody>
                    <a:bodyPr/>
                    <a:lstStyle/>
                    <a:p>
                      <a:r>
                        <a:rPr lang="en-US" sz="2400" dirty="0" smtClean="0">
                          <a:latin typeface="Bookman Old Style" pitchFamily="18" charset="0"/>
                        </a:rPr>
                        <a:t>Tasks</a:t>
                      </a:r>
                      <a:endParaRPr lang="en-US" sz="2400" dirty="0">
                        <a:latin typeface="Bookman Old Style" pitchFamily="18" charset="0"/>
                      </a:endParaRPr>
                    </a:p>
                  </a:txBody>
                  <a:tcPr/>
                </a:tc>
                <a:tc>
                  <a:txBody>
                    <a:bodyPr/>
                    <a:lstStyle/>
                    <a:p>
                      <a:r>
                        <a:rPr lang="en-US" sz="2400" dirty="0" smtClean="0">
                          <a:latin typeface="Bookman Old Style" pitchFamily="18" charset="0"/>
                        </a:rPr>
                        <a:t>Options</a:t>
                      </a:r>
                    </a:p>
                  </a:txBody>
                  <a:tcPr/>
                </a:tc>
              </a:tr>
              <a:tr h="1226128">
                <a:tc>
                  <a:txBody>
                    <a:bodyPr/>
                    <a:lstStyle/>
                    <a:p>
                      <a:r>
                        <a:rPr lang="en-US" sz="2400" dirty="0" smtClean="0">
                          <a:latin typeface="Bookman Old Style" pitchFamily="18" charset="0"/>
                        </a:rPr>
                        <a:t>Find Quotes</a:t>
                      </a:r>
                      <a:endParaRPr lang="en-US" sz="2400" dirty="0">
                        <a:latin typeface="Bookman Old Style" pitchFamily="18" charset="0"/>
                      </a:endParaRPr>
                    </a:p>
                  </a:txBody>
                  <a:tcPr/>
                </a:tc>
                <a:tc>
                  <a:txBody>
                    <a:bodyPr/>
                    <a:lstStyle/>
                    <a:p>
                      <a:r>
                        <a:rPr lang="en-US" sz="2400" dirty="0" smtClean="0">
                          <a:latin typeface="Bookman Old Style" pitchFamily="18" charset="0"/>
                        </a:rPr>
                        <a:t>Projector, Library, </a:t>
                      </a:r>
                    </a:p>
                    <a:p>
                      <a:r>
                        <a:rPr lang="en-US" sz="2400" dirty="0" smtClean="0">
                          <a:latin typeface="Bookman Old Style" pitchFamily="18" charset="0"/>
                        </a:rPr>
                        <a:t>Landscape</a:t>
                      </a:r>
                      <a:r>
                        <a:rPr lang="en-US" sz="2400" baseline="0" dirty="0" smtClean="0">
                          <a:latin typeface="Bookman Old Style" pitchFamily="18" charset="0"/>
                        </a:rPr>
                        <a:t> </a:t>
                      </a:r>
                      <a:r>
                        <a:rPr lang="en-US" sz="2400" dirty="0" smtClean="0">
                          <a:latin typeface="Bookman Old Style" pitchFamily="18" charset="0"/>
                        </a:rPr>
                        <a:t>Scenarios</a:t>
                      </a:r>
                    </a:p>
                  </a:txBody>
                  <a:tcPr/>
                </a:tc>
              </a:tr>
              <a:tr h="681181">
                <a:tc>
                  <a:txBody>
                    <a:bodyPr/>
                    <a:lstStyle/>
                    <a:p>
                      <a:r>
                        <a:rPr lang="en-US" sz="2400" dirty="0" smtClean="0">
                          <a:latin typeface="Bookman Old Style" pitchFamily="18" charset="0"/>
                        </a:rPr>
                        <a:t>Fill in Rubrics</a:t>
                      </a:r>
                      <a:endParaRPr lang="en-US" sz="2400" dirty="0">
                        <a:latin typeface="Bookman Old Style" pitchFamily="18" charset="0"/>
                      </a:endParaRPr>
                    </a:p>
                  </a:txBody>
                  <a:tcPr/>
                </a:tc>
                <a:tc>
                  <a:txBody>
                    <a:bodyPr/>
                    <a:lstStyle/>
                    <a:p>
                      <a:r>
                        <a:rPr lang="en-US" sz="2400" dirty="0" smtClean="0">
                          <a:latin typeface="Bookman Old Style" pitchFamily="18" charset="0"/>
                        </a:rPr>
                        <a:t>Notebook, Desk</a:t>
                      </a:r>
                    </a:p>
                  </a:txBody>
                  <a:tcPr/>
                </a:tc>
              </a:tr>
              <a:tr h="1226128">
                <a:tc>
                  <a:txBody>
                    <a:bodyPr/>
                    <a:lstStyle/>
                    <a:p>
                      <a:r>
                        <a:rPr lang="en-US" sz="2400" dirty="0" smtClean="0">
                          <a:latin typeface="Bookman Old Style" pitchFamily="18" charset="0"/>
                        </a:rPr>
                        <a:t>Compare &amp;</a:t>
                      </a:r>
                      <a:r>
                        <a:rPr lang="en-US" sz="2400" baseline="0" dirty="0" smtClean="0">
                          <a:latin typeface="Bookman Old Style" pitchFamily="18" charset="0"/>
                        </a:rPr>
                        <a:t> Contrast Rubrics</a:t>
                      </a:r>
                      <a:endParaRPr lang="en-US" sz="2400" dirty="0">
                        <a:latin typeface="Bookman Old Style" pitchFamily="18" charset="0"/>
                      </a:endParaRPr>
                    </a:p>
                  </a:txBody>
                  <a:tcPr/>
                </a:tc>
                <a:tc>
                  <a:txBody>
                    <a:bodyPr/>
                    <a:lstStyle/>
                    <a:p>
                      <a:r>
                        <a:rPr lang="en-US" sz="2400" dirty="0" smtClean="0">
                          <a:latin typeface="Bookman Old Style" pitchFamily="18" charset="0"/>
                        </a:rPr>
                        <a:t>Notebook, Desk</a:t>
                      </a:r>
                    </a:p>
                  </a:txBody>
                  <a:tcPr/>
                </a:tc>
              </a:tr>
              <a:tr h="681181">
                <a:tc>
                  <a:txBody>
                    <a:bodyPr/>
                    <a:lstStyle/>
                    <a:p>
                      <a:r>
                        <a:rPr lang="en-US" sz="2400" dirty="0" smtClean="0">
                          <a:latin typeface="Bookman Old Style" pitchFamily="18" charset="0"/>
                        </a:rPr>
                        <a:t>Analyze Theories</a:t>
                      </a:r>
                      <a:endParaRPr lang="en-US" sz="2400" dirty="0">
                        <a:latin typeface="Bookman Old Style" pitchFamily="18" charset="0"/>
                      </a:endParaRPr>
                    </a:p>
                  </a:txBody>
                  <a:tcPr/>
                </a:tc>
                <a:tc>
                  <a:txBody>
                    <a:bodyPr/>
                    <a:lstStyle/>
                    <a:p>
                      <a:r>
                        <a:rPr lang="en-US" sz="2400" dirty="0" smtClean="0">
                          <a:latin typeface="Bookman Old Style" pitchFamily="18" charset="0"/>
                        </a:rPr>
                        <a:t>Notebook, Desk</a:t>
                      </a:r>
                    </a:p>
                  </a:txBody>
                  <a:tcPr/>
                </a:tc>
              </a:tr>
            </a:tbl>
          </a:graphicData>
        </a:graphic>
      </p:graphicFrame>
    </p:spTree>
    <p:extLst>
      <p:ext uri="{BB962C8B-B14F-4D97-AF65-F5344CB8AC3E}">
        <p14:creationId xmlns:p14="http://schemas.microsoft.com/office/powerpoint/2010/main" val="3642706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latin typeface="Bookman Old Style" pitchFamily="18" charset="0"/>
              </a:rPr>
              <a:t>Landscape Scenarios</a:t>
            </a:r>
            <a:endParaRPr lang="en-US" i="1" dirty="0">
              <a:latin typeface="Bookman Old Style" pitchFamily="18" charset="0"/>
            </a:endParaRPr>
          </a:p>
        </p:txBody>
      </p:sp>
      <p:pic>
        <p:nvPicPr>
          <p:cNvPr id="4" name="Content Placeholder 3" descr="human-zoo-warsaw[1].jpg"/>
          <p:cNvPicPr>
            <a:picLocks noGrp="1" noChangeAspect="1"/>
          </p:cNvPicPr>
          <p:nvPr>
            <p:ph idx="1"/>
          </p:nvPr>
        </p:nvPicPr>
        <p:blipFill>
          <a:blip r:embed="rId3" cstate="print"/>
          <a:stretch>
            <a:fillRect/>
          </a:stretch>
        </p:blipFill>
        <p:spPr>
          <a:xfrm>
            <a:off x="3682655" y="4424064"/>
            <a:ext cx="1219200" cy="1872735"/>
          </a:xfrm>
          <a:prstGeom prst="rect">
            <a:avLst/>
          </a:prstGeom>
          <a:ln>
            <a:noFill/>
          </a:ln>
          <a:effectLst>
            <a:softEdge rad="112500"/>
          </a:effectLst>
        </p:spPr>
      </p:pic>
      <p:pic>
        <p:nvPicPr>
          <p:cNvPr id="17412" name="Picture 4" descr="http://extraordinaryintelligence.com/files/2010/09/Platos-allegory-of-the-cave2.jpg"/>
          <p:cNvPicPr>
            <a:picLocks noChangeAspect="1" noChangeArrowheads="1"/>
          </p:cNvPicPr>
          <p:nvPr/>
        </p:nvPicPr>
        <p:blipFill>
          <a:blip r:embed="rId4" cstate="print"/>
          <a:srcRect/>
          <a:stretch>
            <a:fillRect/>
          </a:stretch>
        </p:blipFill>
        <p:spPr bwMode="auto">
          <a:xfrm>
            <a:off x="762000" y="4953000"/>
            <a:ext cx="1828800" cy="1066800"/>
          </a:xfrm>
          <a:prstGeom prst="rect">
            <a:avLst/>
          </a:prstGeom>
          <a:ln>
            <a:noFill/>
          </a:ln>
          <a:effectLst>
            <a:softEdge rad="112500"/>
          </a:effectLst>
        </p:spPr>
      </p:pic>
      <p:pic>
        <p:nvPicPr>
          <p:cNvPr id="17414" name="Picture 6" descr="http://newsimg.bbc.co.uk/media/images/44230000/jpg/_44230524_rescue_203.jpg"/>
          <p:cNvPicPr>
            <a:picLocks noChangeAspect="1" noChangeArrowheads="1"/>
          </p:cNvPicPr>
          <p:nvPr/>
        </p:nvPicPr>
        <p:blipFill>
          <a:blip r:embed="rId5" cstate="print"/>
          <a:srcRect/>
          <a:stretch>
            <a:fillRect/>
          </a:stretch>
        </p:blipFill>
        <p:spPr bwMode="auto">
          <a:xfrm>
            <a:off x="685800" y="3124200"/>
            <a:ext cx="1933575" cy="1447801"/>
          </a:xfrm>
          <a:prstGeom prst="rect">
            <a:avLst/>
          </a:prstGeom>
          <a:ln>
            <a:noFill/>
          </a:ln>
          <a:effectLst>
            <a:softEdge rad="112500"/>
          </a:effectLst>
        </p:spPr>
      </p:pic>
      <p:pic>
        <p:nvPicPr>
          <p:cNvPr id="17416" name="Picture 8" descr="http://www.stuffintheair.com/images/fog.jpg"/>
          <p:cNvPicPr>
            <a:picLocks noChangeAspect="1" noChangeArrowheads="1"/>
          </p:cNvPicPr>
          <p:nvPr/>
        </p:nvPicPr>
        <p:blipFill>
          <a:blip r:embed="rId6" cstate="print"/>
          <a:srcRect/>
          <a:stretch>
            <a:fillRect/>
          </a:stretch>
        </p:blipFill>
        <p:spPr bwMode="auto">
          <a:xfrm>
            <a:off x="6096000" y="3124200"/>
            <a:ext cx="2182749" cy="1442345"/>
          </a:xfrm>
          <a:prstGeom prst="rect">
            <a:avLst/>
          </a:prstGeom>
          <a:ln>
            <a:noFill/>
          </a:ln>
          <a:effectLst>
            <a:softEdge rad="112500"/>
          </a:effectLst>
        </p:spPr>
      </p:pic>
      <p:pic>
        <p:nvPicPr>
          <p:cNvPr id="17418" name="Picture 10" descr="http://t0.gstatic.com/images?q=tbn:ANd9GcTQmACznGJGaFYLmn2o3z5UmIr590Izzn2E6Z6VfazFj6medfn6ow"/>
          <p:cNvPicPr>
            <a:picLocks noChangeAspect="1" noChangeArrowheads="1"/>
          </p:cNvPicPr>
          <p:nvPr/>
        </p:nvPicPr>
        <p:blipFill>
          <a:blip r:embed="rId7" cstate="print"/>
          <a:srcRect/>
          <a:stretch>
            <a:fillRect/>
          </a:stretch>
        </p:blipFill>
        <p:spPr bwMode="auto">
          <a:xfrm>
            <a:off x="6324600" y="4876800"/>
            <a:ext cx="1838792" cy="1219200"/>
          </a:xfrm>
          <a:prstGeom prst="rect">
            <a:avLst/>
          </a:prstGeom>
          <a:ln>
            <a:noFill/>
          </a:ln>
          <a:effectLst>
            <a:softEdge rad="112500"/>
          </a:effectLst>
        </p:spPr>
      </p:pic>
      <p:sp>
        <p:nvSpPr>
          <p:cNvPr id="10" name="TextBox 9"/>
          <p:cNvSpPr txBox="1"/>
          <p:nvPr/>
        </p:nvSpPr>
        <p:spPr>
          <a:xfrm>
            <a:off x="914400" y="4572000"/>
            <a:ext cx="1390124" cy="276999"/>
          </a:xfrm>
          <a:prstGeom prst="rect">
            <a:avLst/>
          </a:prstGeom>
          <a:noFill/>
        </p:spPr>
        <p:txBody>
          <a:bodyPr wrap="none" rtlCol="0">
            <a:spAutoFit/>
          </a:bodyPr>
          <a:lstStyle/>
          <a:p>
            <a:r>
              <a:rPr lang="en-US" sz="1200" dirty="0" smtClean="0">
                <a:latin typeface="Bookman Old Style" pitchFamily="18" charset="0"/>
              </a:rPr>
              <a:t>Rousseau’s Cliff</a:t>
            </a:r>
            <a:endParaRPr lang="en-US" sz="1200" dirty="0">
              <a:latin typeface="Bookman Old Style" pitchFamily="18" charset="0"/>
            </a:endParaRPr>
          </a:p>
        </p:txBody>
      </p:sp>
      <p:sp>
        <p:nvSpPr>
          <p:cNvPr id="12" name="TextBox 11"/>
          <p:cNvSpPr txBox="1"/>
          <p:nvPr/>
        </p:nvSpPr>
        <p:spPr>
          <a:xfrm>
            <a:off x="3733800" y="6158299"/>
            <a:ext cx="1101584" cy="276999"/>
          </a:xfrm>
          <a:prstGeom prst="rect">
            <a:avLst/>
          </a:prstGeom>
          <a:noFill/>
        </p:spPr>
        <p:txBody>
          <a:bodyPr wrap="none" rtlCol="0">
            <a:spAutoFit/>
          </a:bodyPr>
          <a:lstStyle/>
          <a:p>
            <a:r>
              <a:rPr lang="en-US" sz="1200" dirty="0" smtClean="0">
                <a:latin typeface="Bookman Old Style" pitchFamily="18" charset="0"/>
              </a:rPr>
              <a:t>Hobbes’ Zoo</a:t>
            </a:r>
            <a:endParaRPr lang="en-US" sz="1200" dirty="0">
              <a:latin typeface="Bookman Old Style" pitchFamily="18" charset="0"/>
            </a:endParaRPr>
          </a:p>
        </p:txBody>
      </p:sp>
      <p:sp>
        <p:nvSpPr>
          <p:cNvPr id="13" name="TextBox 12"/>
          <p:cNvSpPr txBox="1"/>
          <p:nvPr/>
        </p:nvSpPr>
        <p:spPr>
          <a:xfrm>
            <a:off x="6248400" y="4572000"/>
            <a:ext cx="1973617" cy="276999"/>
          </a:xfrm>
          <a:prstGeom prst="rect">
            <a:avLst/>
          </a:prstGeom>
          <a:noFill/>
        </p:spPr>
        <p:txBody>
          <a:bodyPr wrap="none" rtlCol="0">
            <a:spAutoFit/>
          </a:bodyPr>
          <a:lstStyle/>
          <a:p>
            <a:r>
              <a:rPr lang="en-US" sz="1200" dirty="0" smtClean="0">
                <a:latin typeface="Bookman Old Style" pitchFamily="18" charset="0"/>
              </a:rPr>
              <a:t>Rawls’ Veil of Ignorance</a:t>
            </a:r>
            <a:endParaRPr lang="en-US" sz="1200" dirty="0">
              <a:latin typeface="Bookman Old Style" pitchFamily="18" charset="0"/>
            </a:endParaRPr>
          </a:p>
        </p:txBody>
      </p:sp>
      <p:sp>
        <p:nvSpPr>
          <p:cNvPr id="14" name="TextBox 13"/>
          <p:cNvSpPr txBox="1"/>
          <p:nvPr/>
        </p:nvSpPr>
        <p:spPr>
          <a:xfrm>
            <a:off x="1143000" y="6019800"/>
            <a:ext cx="1088760" cy="276999"/>
          </a:xfrm>
          <a:prstGeom prst="rect">
            <a:avLst/>
          </a:prstGeom>
          <a:noFill/>
        </p:spPr>
        <p:txBody>
          <a:bodyPr wrap="none" rtlCol="0">
            <a:spAutoFit/>
          </a:bodyPr>
          <a:lstStyle/>
          <a:p>
            <a:r>
              <a:rPr lang="en-US" sz="1200" dirty="0" smtClean="0">
                <a:latin typeface="Bookman Old Style" pitchFamily="18" charset="0"/>
              </a:rPr>
              <a:t>Plato’s Cave</a:t>
            </a:r>
            <a:endParaRPr lang="en-US" sz="1200" dirty="0">
              <a:latin typeface="Bookman Old Style" pitchFamily="18" charset="0"/>
            </a:endParaRPr>
          </a:p>
        </p:txBody>
      </p:sp>
      <p:sp>
        <p:nvSpPr>
          <p:cNvPr id="15" name="TextBox 14"/>
          <p:cNvSpPr txBox="1"/>
          <p:nvPr/>
        </p:nvSpPr>
        <p:spPr>
          <a:xfrm>
            <a:off x="6629400" y="6096000"/>
            <a:ext cx="1316386" cy="276999"/>
          </a:xfrm>
          <a:prstGeom prst="rect">
            <a:avLst/>
          </a:prstGeom>
          <a:noFill/>
        </p:spPr>
        <p:txBody>
          <a:bodyPr wrap="none" rtlCol="0">
            <a:spAutoFit/>
          </a:bodyPr>
          <a:lstStyle/>
          <a:p>
            <a:r>
              <a:rPr lang="en-US" sz="1200" dirty="0" smtClean="0">
                <a:latin typeface="Bookman Old Style" pitchFamily="18" charset="0"/>
              </a:rPr>
              <a:t>Locke’s Market</a:t>
            </a:r>
            <a:endParaRPr lang="en-US" sz="1200" dirty="0">
              <a:latin typeface="Bookman Old Style" pitchFamily="18" charset="0"/>
            </a:endParaRPr>
          </a:p>
        </p:txBody>
      </p:sp>
      <p:pic>
        <p:nvPicPr>
          <p:cNvPr id="17419" name="Picture 11" descr="C:\Users\Susan\Pictures\moleskine_ruled_notebook_inside_view[1].jpg"/>
          <p:cNvPicPr>
            <a:picLocks noChangeAspect="1" noChangeArrowheads="1"/>
          </p:cNvPicPr>
          <p:nvPr/>
        </p:nvPicPr>
        <p:blipFill>
          <a:blip r:embed="rId8" cstate="print"/>
          <a:srcRect/>
          <a:stretch>
            <a:fillRect/>
          </a:stretch>
        </p:blipFill>
        <p:spPr bwMode="auto">
          <a:xfrm>
            <a:off x="3733800" y="3276600"/>
            <a:ext cx="1116911" cy="867661"/>
          </a:xfrm>
          <a:prstGeom prst="rect">
            <a:avLst/>
          </a:prstGeom>
          <a:noFill/>
        </p:spPr>
      </p:pic>
      <p:sp>
        <p:nvSpPr>
          <p:cNvPr id="18" name="TextBox 17"/>
          <p:cNvSpPr txBox="1"/>
          <p:nvPr/>
        </p:nvSpPr>
        <p:spPr>
          <a:xfrm>
            <a:off x="3810000" y="4114800"/>
            <a:ext cx="888385" cy="276999"/>
          </a:xfrm>
          <a:prstGeom prst="rect">
            <a:avLst/>
          </a:prstGeom>
          <a:noFill/>
        </p:spPr>
        <p:txBody>
          <a:bodyPr wrap="none" rtlCol="0">
            <a:spAutoFit/>
          </a:bodyPr>
          <a:lstStyle/>
          <a:p>
            <a:r>
              <a:rPr lang="en-US" sz="1200" dirty="0" smtClean="0">
                <a:latin typeface="Bookman Old Style" pitchFamily="18" charset="0"/>
              </a:rPr>
              <a:t>Notebook</a:t>
            </a:r>
            <a:endParaRPr lang="en-US" sz="1200" dirty="0">
              <a:latin typeface="Bookman Old Style" pitchFamily="18" charset="0"/>
            </a:endParaRPr>
          </a:p>
        </p:txBody>
      </p:sp>
      <p:sp>
        <p:nvSpPr>
          <p:cNvPr id="3" name="TextBox 2"/>
          <p:cNvSpPr txBox="1"/>
          <p:nvPr/>
        </p:nvSpPr>
        <p:spPr>
          <a:xfrm>
            <a:off x="457200" y="1524000"/>
            <a:ext cx="8229600" cy="1384995"/>
          </a:xfrm>
          <a:prstGeom prst="rect">
            <a:avLst/>
          </a:prstGeom>
          <a:noFill/>
        </p:spPr>
        <p:txBody>
          <a:bodyPr wrap="square" rtlCol="0">
            <a:spAutoFit/>
          </a:bodyPr>
          <a:lstStyle/>
          <a:p>
            <a:r>
              <a:rPr lang="en-US" sz="2400" b="1" i="1" dirty="0" smtClean="0">
                <a:latin typeface="Bookman Old Style" pitchFamily="18" charset="0"/>
              </a:rPr>
              <a:t>Choices, choices…</a:t>
            </a:r>
          </a:p>
          <a:p>
            <a:pPr marL="342900" indent="-342900">
              <a:buFont typeface="Arial" pitchFamily="34" charset="0"/>
              <a:buChar char="•"/>
            </a:pPr>
            <a:r>
              <a:rPr lang="en-US" sz="2000" dirty="0" smtClean="0">
                <a:latin typeface="Bookman Old Style" pitchFamily="18" charset="0"/>
              </a:rPr>
              <a:t>Instructors may select order of scenarios or students may</a:t>
            </a:r>
          </a:p>
          <a:p>
            <a:pPr marL="342900" indent="-342900">
              <a:buFont typeface="Arial" pitchFamily="34" charset="0"/>
              <a:buChar char="•"/>
            </a:pPr>
            <a:r>
              <a:rPr lang="en-US" sz="2000" dirty="0" smtClean="0">
                <a:latin typeface="Bookman Old Style" pitchFamily="18" charset="0"/>
              </a:rPr>
              <a:t>Each scenario offers the ability to be an observer or actor</a:t>
            </a:r>
          </a:p>
          <a:p>
            <a:pPr marL="342900" indent="-342900">
              <a:buFont typeface="Arial" pitchFamily="34" charset="0"/>
              <a:buChar char="•"/>
            </a:pPr>
            <a:r>
              <a:rPr lang="en-US" sz="2000" dirty="0" smtClean="0">
                <a:latin typeface="Bookman Old Style" pitchFamily="18" charset="0"/>
              </a:rPr>
              <a:t>Students may collect “dropped quotes” or take notes</a:t>
            </a:r>
            <a:endParaRPr lang="en-US" sz="2000" dirty="0">
              <a:latin typeface="Bookman Old Styl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7414"/>
                                        </p:tgtEl>
                                        <p:attrNameLst>
                                          <p:attrName>style.visibility</p:attrName>
                                        </p:attrNameLst>
                                      </p:cBhvr>
                                      <p:to>
                                        <p:strVal val="visible"/>
                                      </p:to>
                                    </p:set>
                                    <p:animEffect transition="in" filter="wheel(1)">
                                      <p:cBhvr>
                                        <p:cTn id="7" dur="2000"/>
                                        <p:tgtEl>
                                          <p:spTgt spid="174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7412"/>
                                        </p:tgtEl>
                                        <p:attrNameLst>
                                          <p:attrName>style.visibility</p:attrName>
                                        </p:attrNameLst>
                                      </p:cBhvr>
                                      <p:to>
                                        <p:strVal val="visible"/>
                                      </p:to>
                                    </p:set>
                                    <p:animEffect transition="in" filter="wheel(1)">
                                      <p:cBhvr>
                                        <p:cTn id="12" dur="2000"/>
                                        <p:tgtEl>
                                          <p:spTgt spid="1741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7416"/>
                                        </p:tgtEl>
                                        <p:attrNameLst>
                                          <p:attrName>style.visibility</p:attrName>
                                        </p:attrNameLst>
                                      </p:cBhvr>
                                      <p:to>
                                        <p:strVal val="visible"/>
                                      </p:to>
                                    </p:set>
                                    <p:animEffect transition="in" filter="wheel(1)">
                                      <p:cBhvr>
                                        <p:cTn id="17" dur="2000"/>
                                        <p:tgtEl>
                                          <p:spTgt spid="17416"/>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7418"/>
                                        </p:tgtEl>
                                        <p:attrNameLst>
                                          <p:attrName>style.visibility</p:attrName>
                                        </p:attrNameLst>
                                      </p:cBhvr>
                                      <p:to>
                                        <p:strVal val="visible"/>
                                      </p:to>
                                    </p:set>
                                    <p:animEffect transition="in" filter="wheel(1)">
                                      <p:cBhvr>
                                        <p:cTn id="22" dur="2000"/>
                                        <p:tgtEl>
                                          <p:spTgt spid="17418"/>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heel(1)">
                                      <p:cBhvr>
                                        <p:cTn id="2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t3.gstatic.com/images?q=tbn:ANd9GcQshr8Y0e46y3mtJ7-fArgAFdnBvzuxjJUlzTyuYdysmKwI2BB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0577" y="1295400"/>
            <a:ext cx="4315123" cy="513206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effectLst>
                  <a:outerShdw blurRad="38100" dist="38100" dir="2700000" algn="tl">
                    <a:srgbClr val="000000">
                      <a:alpha val="43137"/>
                    </a:srgbClr>
                  </a:outerShdw>
                </a:effectLst>
                <a:latin typeface="Bookman Old Style" pitchFamily="18" charset="0"/>
              </a:rPr>
              <a:t>Navigation</a:t>
            </a:r>
            <a:endParaRPr lang="en-US" i="1" dirty="0">
              <a:effectLst>
                <a:outerShdw blurRad="38100" dist="38100" dir="2700000" algn="tl">
                  <a:srgbClr val="000000">
                    <a:alpha val="43137"/>
                  </a:srgbClr>
                </a:outerShdw>
              </a:effectLst>
              <a:latin typeface="Bookman Old Style"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Bookman Old Style" pitchFamily="18" charset="0"/>
              </a:rPr>
              <a:t>Doors</a:t>
            </a:r>
          </a:p>
          <a:p>
            <a:pPr lvl="1"/>
            <a:r>
              <a:rPr lang="en-US" sz="2400" dirty="0" smtClean="0">
                <a:solidFill>
                  <a:schemeClr val="tx2">
                    <a:lumMod val="50000"/>
                  </a:schemeClr>
                </a:solidFill>
                <a:latin typeface="Bookman Old Style" pitchFamily="18" charset="0"/>
              </a:rPr>
              <a:t>Author’s </a:t>
            </a:r>
            <a:r>
              <a:rPr lang="en-US" sz="2400" dirty="0">
                <a:solidFill>
                  <a:schemeClr val="tx2">
                    <a:lumMod val="50000"/>
                  </a:schemeClr>
                </a:solidFill>
                <a:latin typeface="Bookman Old Style" pitchFamily="18" charset="0"/>
              </a:rPr>
              <a:t>Name &amp; Text</a:t>
            </a:r>
          </a:p>
          <a:p>
            <a:pPr lvl="1"/>
            <a:r>
              <a:rPr lang="en-US" sz="2400" dirty="0">
                <a:solidFill>
                  <a:schemeClr val="tx2">
                    <a:lumMod val="50000"/>
                  </a:schemeClr>
                </a:solidFill>
                <a:latin typeface="Bookman Old Style" pitchFamily="18" charset="0"/>
              </a:rPr>
              <a:t>Map lighting areas </a:t>
            </a:r>
            <a:r>
              <a:rPr lang="en-US" sz="2400" dirty="0" smtClean="0">
                <a:solidFill>
                  <a:schemeClr val="tx2">
                    <a:lumMod val="50000"/>
                  </a:schemeClr>
                </a:solidFill>
                <a:latin typeface="Bookman Old Style" pitchFamily="18" charset="0"/>
              </a:rPr>
              <a:t>reached</a:t>
            </a:r>
          </a:p>
          <a:p>
            <a:pPr lvl="1"/>
            <a:r>
              <a:rPr lang="en-US" sz="2400" dirty="0" smtClean="0">
                <a:solidFill>
                  <a:schemeClr val="tx2">
                    <a:lumMod val="50000"/>
                  </a:schemeClr>
                </a:solidFill>
                <a:latin typeface="Bookman Old Style" pitchFamily="18" charset="0"/>
              </a:rPr>
              <a:t>Map used to select entry point</a:t>
            </a:r>
            <a:endParaRPr lang="en-US" dirty="0" smtClean="0">
              <a:solidFill>
                <a:schemeClr val="tx2">
                  <a:lumMod val="50000"/>
                </a:schemeClr>
              </a:solidFill>
              <a:latin typeface="Bookman Old Style" pitchFamily="18" charset="0"/>
            </a:endParaRPr>
          </a:p>
          <a:p>
            <a:r>
              <a:rPr lang="en-US" dirty="0" smtClean="0">
                <a:latin typeface="Bookman Old Style" pitchFamily="18" charset="0"/>
              </a:rPr>
              <a:t>Notebook </a:t>
            </a:r>
            <a:r>
              <a:rPr lang="en-US" dirty="0">
                <a:latin typeface="Bookman Old Style" pitchFamily="18" charset="0"/>
              </a:rPr>
              <a:t>– </a:t>
            </a:r>
            <a:r>
              <a:rPr lang="en-US" sz="2400" dirty="0">
                <a:latin typeface="Bookman Old Style" pitchFamily="18" charset="0"/>
              </a:rPr>
              <a:t>inside cover</a:t>
            </a:r>
          </a:p>
          <a:p>
            <a:pPr lvl="1"/>
            <a:r>
              <a:rPr lang="en-US" sz="2400" dirty="0">
                <a:solidFill>
                  <a:schemeClr val="tx2">
                    <a:lumMod val="50000"/>
                  </a:schemeClr>
                </a:solidFill>
                <a:latin typeface="Bookman Old Style" pitchFamily="18" charset="0"/>
              </a:rPr>
              <a:t>Map </a:t>
            </a:r>
            <a:r>
              <a:rPr lang="en-US" sz="2400" dirty="0" smtClean="0">
                <a:solidFill>
                  <a:schemeClr val="tx2">
                    <a:lumMod val="50000"/>
                  </a:schemeClr>
                </a:solidFill>
                <a:latin typeface="Bookman Old Style" pitchFamily="18" charset="0"/>
              </a:rPr>
              <a:t>lighting </a:t>
            </a:r>
            <a:r>
              <a:rPr lang="en-US" sz="2400" dirty="0">
                <a:solidFill>
                  <a:schemeClr val="tx2">
                    <a:lumMod val="50000"/>
                  </a:schemeClr>
                </a:solidFill>
                <a:latin typeface="Bookman Old Style" pitchFamily="18" charset="0"/>
              </a:rPr>
              <a:t>areas </a:t>
            </a:r>
            <a:r>
              <a:rPr lang="en-US" sz="2400" dirty="0" smtClean="0">
                <a:solidFill>
                  <a:schemeClr val="tx2">
                    <a:lumMod val="50000"/>
                  </a:schemeClr>
                </a:solidFill>
                <a:latin typeface="Bookman Old Style" pitchFamily="18" charset="0"/>
              </a:rPr>
              <a:t>reached</a:t>
            </a:r>
          </a:p>
          <a:p>
            <a:pPr lvl="1"/>
            <a:r>
              <a:rPr lang="en-US" sz="2400" dirty="0" smtClean="0">
                <a:solidFill>
                  <a:schemeClr val="tx2">
                    <a:lumMod val="50000"/>
                  </a:schemeClr>
                </a:solidFill>
                <a:latin typeface="Bookman Old Style" pitchFamily="18" charset="0"/>
              </a:rPr>
              <a:t>Map to move areas in scenario</a:t>
            </a:r>
          </a:p>
          <a:p>
            <a:pPr marL="514350" indent="-457200"/>
            <a:r>
              <a:rPr lang="en-US" dirty="0" smtClean="0">
                <a:latin typeface="Bookman Old Style" pitchFamily="18" charset="0"/>
              </a:rPr>
              <a:t>Menu Bar</a:t>
            </a:r>
            <a:endParaRPr lang="en-US" dirty="0">
              <a:latin typeface="Bookman Old Style" pitchFamily="18" charset="0"/>
            </a:endParaRPr>
          </a:p>
          <a:p>
            <a:pPr lvl="1"/>
            <a:r>
              <a:rPr lang="en-US" sz="2400" dirty="0" smtClean="0">
                <a:solidFill>
                  <a:schemeClr val="tx2">
                    <a:lumMod val="50000"/>
                  </a:schemeClr>
                </a:solidFill>
                <a:latin typeface="Bookman Old Style" pitchFamily="18" charset="0"/>
              </a:rPr>
              <a:t>Start at prior end point</a:t>
            </a:r>
          </a:p>
          <a:p>
            <a:pPr lvl="1"/>
            <a:r>
              <a:rPr lang="en-US" sz="2400" dirty="0" smtClean="0">
                <a:solidFill>
                  <a:schemeClr val="tx2">
                    <a:lumMod val="50000"/>
                  </a:schemeClr>
                </a:solidFill>
                <a:latin typeface="Bookman Old Style" pitchFamily="18" charset="0"/>
              </a:rPr>
              <a:t>Return to Desk</a:t>
            </a:r>
          </a:p>
          <a:p>
            <a:pPr lvl="1"/>
            <a:r>
              <a:rPr lang="en-US" sz="2400" dirty="0" smtClean="0">
                <a:solidFill>
                  <a:schemeClr val="tx2">
                    <a:lumMod val="50000"/>
                  </a:schemeClr>
                </a:solidFill>
                <a:latin typeface="Bookman Old Style" pitchFamily="18" charset="0"/>
              </a:rPr>
              <a:t>Close program</a:t>
            </a:r>
          </a:p>
          <a:p>
            <a:pPr lvl="1"/>
            <a:endParaRPr lang="en-US" dirty="0" smtClean="0">
              <a:latin typeface="Bookman Old Style" pitchFamily="18" charset="0"/>
            </a:endParaRPr>
          </a:p>
        </p:txBody>
      </p:sp>
      <p:pic>
        <p:nvPicPr>
          <p:cNvPr id="2050" name="Picture 2" descr="http://t1.gstatic.com/images?q=tbn:ANd9GcSXDAq9rKZETlcdnlRPpG_Dq2R-_gjJlIFxoRwiGUx7UOfCrr4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350" y="2579295"/>
            <a:ext cx="1400175" cy="112125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http://justglasssite.com/glass-pics/door-4.jpg"/>
          <p:cNvSpPr>
            <a:spLocks noChangeAspect="1" noChangeArrowheads="1"/>
          </p:cNvSpPr>
          <p:nvPr/>
        </p:nvSpPr>
        <p:spPr bwMode="auto">
          <a:xfrm>
            <a:off x="63500" y="-136525"/>
            <a:ext cx="3429000" cy="3429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p:cNvSpPr txBox="1"/>
          <p:nvPr/>
        </p:nvSpPr>
        <p:spPr>
          <a:xfrm>
            <a:off x="6115045" y="4112865"/>
            <a:ext cx="1742785" cy="400110"/>
          </a:xfrm>
          <a:prstGeom prst="rect">
            <a:avLst/>
          </a:prstGeom>
          <a:noFill/>
        </p:spPr>
        <p:txBody>
          <a:bodyPr wrap="none" rtlCol="0">
            <a:spAutoFit/>
          </a:bodyPr>
          <a:lstStyle/>
          <a:p>
            <a:r>
              <a:rPr lang="en-US" sz="2000" dirty="0" err="1" smtClean="0">
                <a:latin typeface="Algerian" pitchFamily="82" charset="0"/>
              </a:rPr>
              <a:t>HobbeS</a:t>
            </a:r>
            <a:r>
              <a:rPr lang="en-US" sz="2000" dirty="0" smtClean="0">
                <a:latin typeface="Algerian" pitchFamily="82" charset="0"/>
              </a:rPr>
              <a:t>’ Zoo</a:t>
            </a:r>
            <a:endParaRPr lang="en-US" sz="2000" dirty="0">
              <a:latin typeface="Algerian" pitchFamily="82" charset="0"/>
            </a:endParaRPr>
          </a:p>
        </p:txBody>
      </p:sp>
      <p:sp>
        <p:nvSpPr>
          <p:cNvPr id="6" name="TextBox 5"/>
          <p:cNvSpPr txBox="1"/>
          <p:nvPr/>
        </p:nvSpPr>
        <p:spPr>
          <a:xfrm>
            <a:off x="6269734" y="4535252"/>
            <a:ext cx="1433406" cy="369332"/>
          </a:xfrm>
          <a:prstGeom prst="rect">
            <a:avLst/>
          </a:prstGeom>
          <a:noFill/>
        </p:spPr>
        <p:txBody>
          <a:bodyPr wrap="none" rtlCol="0">
            <a:spAutoFit/>
          </a:bodyPr>
          <a:lstStyle/>
          <a:p>
            <a:r>
              <a:rPr lang="en-US" dirty="0" smtClean="0">
                <a:latin typeface="Algerian" pitchFamily="82" charset="0"/>
              </a:rPr>
              <a:t>Leviathan</a:t>
            </a:r>
            <a:endParaRPr lang="en-US" dirty="0">
              <a:latin typeface="Algerian" pitchFamily="82" charset="0"/>
            </a:endParaRPr>
          </a:p>
        </p:txBody>
      </p:sp>
      <p:sp>
        <p:nvSpPr>
          <p:cNvPr id="7" name="TextBox 6"/>
          <p:cNvSpPr txBox="1"/>
          <p:nvPr/>
        </p:nvSpPr>
        <p:spPr>
          <a:xfrm>
            <a:off x="6195195" y="1948204"/>
            <a:ext cx="1582484" cy="584775"/>
          </a:xfrm>
          <a:prstGeom prst="rect">
            <a:avLst/>
          </a:prstGeom>
          <a:noFill/>
        </p:spPr>
        <p:txBody>
          <a:bodyPr wrap="none" rtlCol="0">
            <a:spAutoFit/>
          </a:bodyPr>
          <a:lstStyle/>
          <a:p>
            <a:pPr algn="ctr"/>
            <a:r>
              <a:rPr lang="en-US" sz="1600" dirty="0" smtClean="0">
                <a:solidFill>
                  <a:srgbClr val="FFC000"/>
                </a:solidFill>
                <a:effectLst>
                  <a:outerShdw blurRad="38100" dist="38100" dir="2700000" algn="tl">
                    <a:srgbClr val="000000">
                      <a:alpha val="43137"/>
                    </a:srgbClr>
                  </a:outerShdw>
                </a:effectLst>
                <a:latin typeface="Algerian" pitchFamily="82" charset="0"/>
              </a:rPr>
              <a:t>Warning:</a:t>
            </a:r>
          </a:p>
          <a:p>
            <a:pPr algn="ctr"/>
            <a:r>
              <a:rPr lang="en-US" sz="1600" dirty="0" smtClean="0">
                <a:solidFill>
                  <a:srgbClr val="FFC000"/>
                </a:solidFill>
                <a:effectLst>
                  <a:outerShdw blurRad="38100" dist="38100" dir="2700000" algn="tl">
                    <a:srgbClr val="000000">
                      <a:alpha val="43137"/>
                    </a:srgbClr>
                  </a:outerShdw>
                </a:effectLst>
                <a:latin typeface="Algerian" pitchFamily="82" charset="0"/>
              </a:rPr>
              <a:t>Stay on Path</a:t>
            </a:r>
            <a:endParaRPr lang="en-US" sz="1600" dirty="0">
              <a:solidFill>
                <a:srgbClr val="FFC000"/>
              </a:solidFill>
              <a:effectLst>
                <a:outerShdw blurRad="38100" dist="38100" dir="2700000" algn="tl">
                  <a:srgbClr val="000000">
                    <a:alpha val="43137"/>
                  </a:srgbClr>
                </a:outerShdw>
              </a:effectLst>
              <a:latin typeface="Algerian" pitchFamily="82" charset="0"/>
            </a:endParaRPr>
          </a:p>
        </p:txBody>
      </p:sp>
    </p:spTree>
    <p:extLst>
      <p:ext uri="{BB962C8B-B14F-4D97-AF65-F5344CB8AC3E}">
        <p14:creationId xmlns:p14="http://schemas.microsoft.com/office/powerpoint/2010/main" val="4211086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barn(inVertical)">
                                      <p:cBhvr>
                                        <p:cTn id="7" dur="1500"/>
                                        <p:tgtEl>
                                          <p:spTgt spid="205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barn(inVertical)">
                                      <p:cBhvr>
                                        <p:cTn id="15" dur="1500"/>
                                        <p:tgtEl>
                                          <p:spTgt spid="2050"/>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500"/>
                                        <p:tgtEl>
                                          <p:spTgt spid="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1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anim calcmode="lin" valueType="num">
                                      <p:cBhvr>
                                        <p:cTn id="2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2000" fill="hold"/>
                                        <p:tgtEl>
                                          <p:spTgt spid="3">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2000"/>
                                        <p:tgtEl>
                                          <p:spTgt spid="3">
                                            <p:txEl>
                                              <p:pRg st="2" end="2"/>
                                            </p:txEl>
                                          </p:spTgt>
                                        </p:tgtEl>
                                      </p:cBhvr>
                                    </p:animEffect>
                                    <p:anim calcmode="lin" valueType="num">
                                      <p:cBhvr>
                                        <p:cTn id="3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2000" fill="hold"/>
                                        <p:tgtEl>
                                          <p:spTgt spid="3">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2000"/>
                                        <p:tgtEl>
                                          <p:spTgt spid="3">
                                            <p:txEl>
                                              <p:pRg st="3" end="3"/>
                                            </p:txEl>
                                          </p:spTgt>
                                        </p:tgtEl>
                                      </p:cBhvr>
                                    </p:animEffect>
                                    <p:anim calcmode="lin" valueType="num">
                                      <p:cBhvr>
                                        <p:cTn id="37"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2000"/>
                                        <p:tgtEl>
                                          <p:spTgt spid="3">
                                            <p:txEl>
                                              <p:pRg st="5" end="5"/>
                                            </p:txEl>
                                          </p:spTgt>
                                        </p:tgtEl>
                                      </p:cBhvr>
                                    </p:animEffect>
                                    <p:anim calcmode="lin" valueType="num">
                                      <p:cBhvr>
                                        <p:cTn id="4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2000" fill="hold"/>
                                        <p:tgtEl>
                                          <p:spTgt spid="3">
                                            <p:txEl>
                                              <p:pRg st="5" end="5"/>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2000"/>
                                        <p:tgtEl>
                                          <p:spTgt spid="3">
                                            <p:txEl>
                                              <p:pRg st="6" end="6"/>
                                            </p:txEl>
                                          </p:spTgt>
                                        </p:tgtEl>
                                      </p:cBhvr>
                                    </p:animEffect>
                                    <p:anim calcmode="lin" valueType="num">
                                      <p:cBhvr>
                                        <p:cTn id="49"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0"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2000"/>
                                        <p:tgtEl>
                                          <p:spTgt spid="3">
                                            <p:txEl>
                                              <p:pRg st="8" end="8"/>
                                            </p:txEl>
                                          </p:spTgt>
                                        </p:tgtEl>
                                      </p:cBhvr>
                                    </p:animEffect>
                                    <p:anim calcmode="lin" valueType="num">
                                      <p:cBhvr>
                                        <p:cTn id="56"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2000" fill="hold"/>
                                        <p:tgtEl>
                                          <p:spTgt spid="3">
                                            <p:txEl>
                                              <p:pRg st="8" end="8"/>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Effect transition="in" filter="fade">
                                      <p:cBhvr>
                                        <p:cTn id="60" dur="2000"/>
                                        <p:tgtEl>
                                          <p:spTgt spid="3">
                                            <p:txEl>
                                              <p:pRg st="9" end="9"/>
                                            </p:txEl>
                                          </p:spTgt>
                                        </p:tgtEl>
                                      </p:cBhvr>
                                    </p:animEffect>
                                    <p:anim calcmode="lin" valueType="num">
                                      <p:cBhvr>
                                        <p:cTn id="61"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2" dur="2000" fill="hold"/>
                                        <p:tgtEl>
                                          <p:spTgt spid="3">
                                            <p:txEl>
                                              <p:pRg st="9" end="9"/>
                                            </p:txEl>
                                          </p:spTgt>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
                                            <p:txEl>
                                              <p:pRg st="10" end="10"/>
                                            </p:txEl>
                                          </p:spTgt>
                                        </p:tgtEl>
                                        <p:attrNameLst>
                                          <p:attrName>style.visibility</p:attrName>
                                        </p:attrNameLst>
                                      </p:cBhvr>
                                      <p:to>
                                        <p:strVal val="visible"/>
                                      </p:to>
                                    </p:set>
                                    <p:animEffect transition="in" filter="fade">
                                      <p:cBhvr>
                                        <p:cTn id="65" dur="2000"/>
                                        <p:tgtEl>
                                          <p:spTgt spid="3">
                                            <p:txEl>
                                              <p:pRg st="10" end="10"/>
                                            </p:txEl>
                                          </p:spTgt>
                                        </p:tgtEl>
                                      </p:cBhvr>
                                    </p:animEffect>
                                    <p:anim calcmode="lin" valueType="num">
                                      <p:cBhvr>
                                        <p:cTn id="66"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7" dur="2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en-US" dirty="0" smtClean="0">
                <a:latin typeface="Bookman Old Style" pitchFamily="18" charset="0"/>
              </a:rPr>
              <a:t>To be or not to be…</a:t>
            </a:r>
          </a:p>
          <a:p>
            <a:pPr marL="0" indent="0">
              <a:buNone/>
            </a:pPr>
            <a:r>
              <a:rPr lang="en-US" dirty="0">
                <a:latin typeface="Bookman Old Style" pitchFamily="18" charset="0"/>
              </a:rPr>
              <a:t>	</a:t>
            </a:r>
            <a:r>
              <a:rPr lang="en-US" dirty="0" smtClean="0">
                <a:latin typeface="Bookman Old Style" pitchFamily="18" charset="0"/>
              </a:rPr>
              <a:t>	  Students may be observers  		  or actors</a:t>
            </a:r>
          </a:p>
          <a:p>
            <a:pPr marL="0" indent="0">
              <a:buNone/>
            </a:pPr>
            <a:r>
              <a:rPr lang="en-US" dirty="0">
                <a:latin typeface="Bookman Old Style" pitchFamily="18" charset="0"/>
              </a:rPr>
              <a:t>	</a:t>
            </a:r>
            <a:r>
              <a:rPr lang="en-US" dirty="0" smtClean="0">
                <a:latin typeface="Bookman Old Style" pitchFamily="18" charset="0"/>
              </a:rPr>
              <a:t>	  </a:t>
            </a:r>
            <a:r>
              <a:rPr lang="en-US" sz="2400" dirty="0" smtClean="0">
                <a:latin typeface="Bookman Old Style" pitchFamily="18" charset="0"/>
              </a:rPr>
              <a:t>In Hobbes’ Scenario this could lead to 		   being “mugged” and returned to the 		   Center…</a:t>
            </a:r>
          </a:p>
          <a:p>
            <a:pPr marL="0" indent="0">
              <a:buNone/>
            </a:pPr>
            <a:r>
              <a:rPr lang="en-US" sz="2400" dirty="0">
                <a:latin typeface="Bookman Old Style" pitchFamily="18" charset="0"/>
              </a:rPr>
              <a:t>	</a:t>
            </a:r>
            <a:r>
              <a:rPr lang="en-US" sz="2400" dirty="0" smtClean="0">
                <a:latin typeface="Bookman Old Style" pitchFamily="18" charset="0"/>
              </a:rPr>
              <a:t>	   In Locke’s Scenario</a:t>
            </a:r>
          </a:p>
          <a:p>
            <a:pPr marL="0" indent="0">
              <a:buNone/>
            </a:pPr>
            <a:r>
              <a:rPr lang="en-US" sz="2400" dirty="0">
                <a:latin typeface="Bookman Old Style" pitchFamily="18" charset="0"/>
              </a:rPr>
              <a:t>	</a:t>
            </a:r>
            <a:r>
              <a:rPr lang="en-US" sz="2400" dirty="0" smtClean="0">
                <a:latin typeface="Bookman Old Style" pitchFamily="18" charset="0"/>
              </a:rPr>
              <a:t>	   one can gain a place</a:t>
            </a:r>
          </a:p>
          <a:p>
            <a:pPr marL="0" indent="0">
              <a:buNone/>
            </a:pPr>
            <a:r>
              <a:rPr lang="en-US" sz="2400" dirty="0" smtClean="0">
                <a:latin typeface="Bookman Old Style" pitchFamily="18" charset="0"/>
              </a:rPr>
              <a:t>		   in the market by </a:t>
            </a:r>
          </a:p>
          <a:p>
            <a:pPr marL="0" indent="0">
              <a:buNone/>
            </a:pPr>
            <a:r>
              <a:rPr lang="en-US" sz="2400" dirty="0">
                <a:latin typeface="Bookman Old Style" pitchFamily="18" charset="0"/>
              </a:rPr>
              <a:t>	</a:t>
            </a:r>
            <a:r>
              <a:rPr lang="en-US" sz="2400" dirty="0" smtClean="0">
                <a:latin typeface="Bookman Old Style" pitchFamily="18" charset="0"/>
              </a:rPr>
              <a:t>	   using one’s labor…</a:t>
            </a:r>
            <a:endParaRPr lang="en-US" sz="2400" dirty="0">
              <a:latin typeface="Bookman Old Style"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286000"/>
            <a:ext cx="2057400" cy="364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latin typeface="Bookman Old Style" pitchFamily="18" charset="0"/>
              </a:rPr>
              <a:t>Scenario Options</a:t>
            </a:r>
            <a:endParaRPr lang="en-US" i="1" dirty="0">
              <a:latin typeface="Bookman Old Style" pitchFamily="18" charset="0"/>
            </a:endParaRPr>
          </a:p>
        </p:txBody>
      </p:sp>
      <p:pic>
        <p:nvPicPr>
          <p:cNvPr id="1028" name="Picture 4" descr="http://www.fuelyourinterface.com/files/berrypick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5812" y="4407903"/>
            <a:ext cx="2857501" cy="15240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 y="6139934"/>
            <a:ext cx="8903399" cy="338554"/>
          </a:xfrm>
          <a:prstGeom prst="rect">
            <a:avLst/>
          </a:prstGeom>
          <a:noFill/>
        </p:spPr>
        <p:txBody>
          <a:bodyPr wrap="none" rtlCol="0">
            <a:spAutoFit/>
          </a:bodyPr>
          <a:lstStyle/>
          <a:p>
            <a:r>
              <a:rPr lang="en-US" sz="1600" dirty="0" smtClean="0">
                <a:latin typeface="Bookman Old Style" pitchFamily="18" charset="0"/>
              </a:rPr>
              <a:t>Students get “real” feedback in scenarios as they interact, or not if they simply observe</a:t>
            </a:r>
            <a:endParaRPr lang="en-US" sz="1600" dirty="0">
              <a:latin typeface="Bookman Old Style" pitchFamily="18" charset="0"/>
            </a:endParaRPr>
          </a:p>
        </p:txBody>
      </p:sp>
    </p:spTree>
    <p:extLst>
      <p:ext uri="{BB962C8B-B14F-4D97-AF65-F5344CB8AC3E}">
        <p14:creationId xmlns:p14="http://schemas.microsoft.com/office/powerpoint/2010/main" val="415468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2000"/>
                                  </p:stCondLst>
                                  <p:childTnLst>
                                    <p:set>
                                      <p:cBhvr>
                                        <p:cTn id="11" dur="1" fill="hold">
                                          <p:stCondLst>
                                            <p:cond delay="0"/>
                                          </p:stCondLst>
                                        </p:cTn>
                                        <p:tgtEl>
                                          <p:spTgt spid="1028"/>
                                        </p:tgtEl>
                                        <p:attrNameLst>
                                          <p:attrName>style.visibility</p:attrName>
                                        </p:attrNameLst>
                                      </p:cBhvr>
                                      <p:to>
                                        <p:strVal val="visible"/>
                                      </p:to>
                                    </p:set>
                                    <p:animEffect transition="in" filter="wheel(1)">
                                      <p:cBhvr>
                                        <p:cTn id="12"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304800"/>
            <a:ext cx="8229600" cy="1143000"/>
          </a:xfrm>
        </p:spPr>
        <p:style>
          <a:lnRef idx="0">
            <a:scrgbClr r="0" g="0" b="0"/>
          </a:lnRef>
          <a:fillRef idx="1002">
            <a:schemeClr val="dk2"/>
          </a:fillRef>
          <a:effectRef idx="0">
            <a:scrgbClr r="0" g="0" b="0"/>
          </a:effectRef>
          <a:fontRef idx="major"/>
        </p:style>
        <p:txBody>
          <a:bodyPr/>
          <a:lstStyle/>
          <a:p>
            <a:r>
              <a:rPr lang="en-US" i="1" dirty="0" smtClean="0">
                <a:effectLst>
                  <a:outerShdw blurRad="38100" dist="38100" dir="2700000" algn="tl">
                    <a:srgbClr val="000000">
                      <a:alpha val="43137"/>
                    </a:srgbClr>
                  </a:outerShdw>
                </a:effectLst>
                <a:latin typeface="Bookman Old Style" pitchFamily="18" charset="0"/>
              </a:rPr>
              <a:t>Quotes</a:t>
            </a:r>
            <a:endParaRPr lang="en-US" i="1" dirty="0">
              <a:effectLst>
                <a:outerShdw blurRad="38100" dist="38100" dir="2700000" algn="tl">
                  <a:srgbClr val="000000">
                    <a:alpha val="43137"/>
                  </a:srgbClr>
                </a:outerShdw>
              </a:effectLst>
              <a:latin typeface="Bookman Old Style" pitchFamily="18" charset="0"/>
            </a:endParaRPr>
          </a:p>
        </p:txBody>
      </p:sp>
      <p:sp>
        <p:nvSpPr>
          <p:cNvPr id="3" name="Content Placeholder 2"/>
          <p:cNvSpPr>
            <a:spLocks noGrp="1"/>
          </p:cNvSpPr>
          <p:nvPr>
            <p:ph idx="1"/>
          </p:nvPr>
        </p:nvSpPr>
        <p:spPr>
          <a:xfrm>
            <a:off x="457200" y="1600201"/>
            <a:ext cx="8229600" cy="685800"/>
          </a:xfrm>
        </p:spPr>
        <p:txBody>
          <a:bodyPr>
            <a:normAutofit fontScale="70000" lnSpcReduction="20000"/>
          </a:bodyPr>
          <a:lstStyle/>
          <a:p>
            <a:pPr marL="0" indent="0">
              <a:buNone/>
            </a:pPr>
            <a:r>
              <a:rPr lang="en-US" dirty="0" smtClean="0">
                <a:latin typeface="Bookman Old Style" pitchFamily="18" charset="0"/>
              </a:rPr>
              <a:t>Quotes can be found in texts or “dropped” in the Landscape Scenarios.</a:t>
            </a:r>
            <a:endParaRPr lang="en-US" dirty="0">
              <a:latin typeface="Bookman Old Style" pitchFamily="18" charset="0"/>
            </a:endParaRPr>
          </a:p>
        </p:txBody>
      </p:sp>
      <p:sp>
        <p:nvSpPr>
          <p:cNvPr id="4" name="Flowchart: Punched Tape 3"/>
          <p:cNvSpPr/>
          <p:nvPr/>
        </p:nvSpPr>
        <p:spPr>
          <a:xfrm>
            <a:off x="381000" y="4953000"/>
            <a:ext cx="8229600" cy="14478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Arial" pitchFamily="34" charset="0"/>
                <a:cs typeface="Arial" pitchFamily="34" charset="0"/>
              </a:rPr>
              <a:t>A sense of justice is the capacity to understand, to apply, and to act from </a:t>
            </a:r>
          </a:p>
          <a:p>
            <a:pPr algn="ctr"/>
            <a:r>
              <a:rPr lang="en-US" dirty="0" smtClean="0">
                <a:latin typeface="Arial" pitchFamily="34" charset="0"/>
                <a:cs typeface="Arial" pitchFamily="34" charset="0"/>
              </a:rPr>
              <a:t>the public conception of justice which characterizes the fair terms of </a:t>
            </a:r>
          </a:p>
          <a:p>
            <a:pPr algn="ctr"/>
            <a:r>
              <a:rPr lang="en-US" dirty="0" smtClean="0">
                <a:latin typeface="Arial" pitchFamily="34" charset="0"/>
                <a:cs typeface="Arial" pitchFamily="34" charset="0"/>
              </a:rPr>
              <a:t>social co-operation.  -  Rawls</a:t>
            </a:r>
            <a:endParaRPr lang="en-US" dirty="0">
              <a:latin typeface="Arial" pitchFamily="34" charset="0"/>
              <a:cs typeface="Arial" pitchFamily="34" charset="0"/>
            </a:endParaRPr>
          </a:p>
        </p:txBody>
      </p:sp>
      <p:sp>
        <p:nvSpPr>
          <p:cNvPr id="5" name="Flowchart: Punched Tape 4"/>
          <p:cNvSpPr/>
          <p:nvPr/>
        </p:nvSpPr>
        <p:spPr>
          <a:xfrm>
            <a:off x="381000" y="3505200"/>
            <a:ext cx="8229600" cy="14478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Bookman Old Style" pitchFamily="18" charset="0"/>
              </a:rPr>
              <a:t>No man in civil society can be exempted from the laws of it.</a:t>
            </a:r>
          </a:p>
          <a:p>
            <a:r>
              <a:rPr lang="en-US" dirty="0">
                <a:latin typeface="Bookman Old Style" pitchFamily="18" charset="0"/>
              </a:rPr>
              <a:t>	</a:t>
            </a:r>
            <a:r>
              <a:rPr lang="en-US" dirty="0" smtClean="0">
                <a:latin typeface="Bookman Old Style" pitchFamily="18" charset="0"/>
              </a:rPr>
              <a:t>-  Locke</a:t>
            </a:r>
            <a:endParaRPr lang="en-US" dirty="0">
              <a:latin typeface="Bookman Old Style" pitchFamily="18" charset="0"/>
            </a:endParaRPr>
          </a:p>
        </p:txBody>
      </p:sp>
      <p:sp>
        <p:nvSpPr>
          <p:cNvPr id="6" name="Flowchart: Punched Tape 5"/>
          <p:cNvSpPr/>
          <p:nvPr/>
        </p:nvSpPr>
        <p:spPr>
          <a:xfrm>
            <a:off x="381000" y="2133600"/>
            <a:ext cx="8229600" cy="1447800"/>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smtClean="0">
                <a:latin typeface="French Script MT" pitchFamily="66" charset="0"/>
              </a:rPr>
              <a:t>They are born men; they are born free; their liberty belongs to them; no one but themselves has the right to dispose of it.</a:t>
            </a:r>
            <a:r>
              <a:rPr lang="en-US" sz="2400" dirty="0" smtClean="0">
                <a:latin typeface="French Script MT" pitchFamily="66" charset="0"/>
              </a:rPr>
              <a:t> </a:t>
            </a:r>
            <a:r>
              <a:rPr lang="en-US" sz="2400" dirty="0">
                <a:latin typeface="French Script MT" pitchFamily="66" charset="0"/>
              </a:rPr>
              <a:t>-  </a:t>
            </a:r>
            <a:r>
              <a:rPr lang="en-US" sz="2400" dirty="0" smtClean="0">
                <a:latin typeface="French Script MT" pitchFamily="66" charset="0"/>
              </a:rPr>
              <a:t>Rousseau</a:t>
            </a:r>
            <a:endParaRPr lang="en-US" sz="2400" dirty="0">
              <a:latin typeface="French Script MT" pitchFamily="66" charset="0"/>
            </a:endParaRPr>
          </a:p>
        </p:txBody>
      </p:sp>
      <p:sp>
        <p:nvSpPr>
          <p:cNvPr id="7" name="TextBox 6"/>
          <p:cNvSpPr txBox="1"/>
          <p:nvPr/>
        </p:nvSpPr>
        <p:spPr>
          <a:xfrm>
            <a:off x="3552382" y="6416040"/>
            <a:ext cx="5561138" cy="369332"/>
          </a:xfrm>
          <a:prstGeom prst="rect">
            <a:avLst/>
          </a:prstGeom>
          <a:noFill/>
        </p:spPr>
        <p:txBody>
          <a:bodyPr wrap="none" rtlCol="0">
            <a:spAutoFit/>
          </a:bodyPr>
          <a:lstStyle/>
          <a:p>
            <a:r>
              <a:rPr lang="en-US" dirty="0" smtClean="0">
                <a:latin typeface="Bookman Old Style" pitchFamily="18" charset="0"/>
              </a:rPr>
              <a:t>Increased interaction increases quote dropping.</a:t>
            </a:r>
            <a:endParaRPr lang="en-US" dirty="0">
              <a:latin typeface="Bookman Old Style" pitchFamily="18" charset="0"/>
            </a:endParaRPr>
          </a:p>
        </p:txBody>
      </p:sp>
    </p:spTree>
    <p:extLst>
      <p:ext uri="{BB962C8B-B14F-4D97-AF65-F5344CB8AC3E}">
        <p14:creationId xmlns:p14="http://schemas.microsoft.com/office/powerpoint/2010/main" val="330398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80">
                                          <p:stCondLst>
                                            <p:cond delay="0"/>
                                          </p:stCondLst>
                                        </p:cTn>
                                        <p:tgtEl>
                                          <p:spTgt spid="4"/>
                                        </p:tgtEl>
                                      </p:cBhvr>
                                    </p:animEffect>
                                    <p:anim calcmode="lin" valueType="num">
                                      <p:cBhvr>
                                        <p:cTn id="4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gtEl>
                                      </p:cBhvr>
                                      <p:to x="100000" y="60000"/>
                                    </p:animScale>
                                    <p:animScale>
                                      <p:cBhvr>
                                        <p:cTn id="50" dur="166" decel="50000">
                                          <p:stCondLst>
                                            <p:cond delay="676"/>
                                          </p:stCondLst>
                                        </p:cTn>
                                        <p:tgtEl>
                                          <p:spTgt spid="4"/>
                                        </p:tgtEl>
                                      </p:cBhvr>
                                      <p:to x="100000" y="100000"/>
                                    </p:animScale>
                                    <p:animScale>
                                      <p:cBhvr>
                                        <p:cTn id="51" dur="26">
                                          <p:stCondLst>
                                            <p:cond delay="1312"/>
                                          </p:stCondLst>
                                        </p:cTn>
                                        <p:tgtEl>
                                          <p:spTgt spid="4"/>
                                        </p:tgtEl>
                                      </p:cBhvr>
                                      <p:to x="100000" y="80000"/>
                                    </p:animScale>
                                    <p:animScale>
                                      <p:cBhvr>
                                        <p:cTn id="52" dur="166" decel="50000">
                                          <p:stCondLst>
                                            <p:cond delay="1338"/>
                                          </p:stCondLst>
                                        </p:cTn>
                                        <p:tgtEl>
                                          <p:spTgt spid="4"/>
                                        </p:tgtEl>
                                      </p:cBhvr>
                                      <p:to x="100000" y="100000"/>
                                    </p:animScale>
                                    <p:animScale>
                                      <p:cBhvr>
                                        <p:cTn id="53" dur="26">
                                          <p:stCondLst>
                                            <p:cond delay="1642"/>
                                          </p:stCondLst>
                                        </p:cTn>
                                        <p:tgtEl>
                                          <p:spTgt spid="4"/>
                                        </p:tgtEl>
                                      </p:cBhvr>
                                      <p:to x="100000" y="90000"/>
                                    </p:animScale>
                                    <p:animScale>
                                      <p:cBhvr>
                                        <p:cTn id="54" dur="166" decel="50000">
                                          <p:stCondLst>
                                            <p:cond delay="1668"/>
                                          </p:stCondLst>
                                        </p:cTn>
                                        <p:tgtEl>
                                          <p:spTgt spid="4"/>
                                        </p:tgtEl>
                                      </p:cBhvr>
                                      <p:to x="100000" y="100000"/>
                                    </p:animScale>
                                    <p:animScale>
                                      <p:cBhvr>
                                        <p:cTn id="55" dur="26">
                                          <p:stCondLst>
                                            <p:cond delay="1808"/>
                                          </p:stCondLst>
                                        </p:cTn>
                                        <p:tgtEl>
                                          <p:spTgt spid="4"/>
                                        </p:tgtEl>
                                      </p:cBhvr>
                                      <p:to x="100000" y="95000"/>
                                    </p:animScale>
                                    <p:animScale>
                                      <p:cBhvr>
                                        <p:cTn id="5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effectLst>
                  <a:outerShdw blurRad="38100" dist="38100" dir="2700000" algn="tl">
                    <a:srgbClr val="000000">
                      <a:alpha val="43137"/>
                    </a:srgbClr>
                  </a:outerShdw>
                </a:effectLst>
                <a:latin typeface="Bookman Old Style" pitchFamily="18" charset="0"/>
              </a:rPr>
              <a:t>Rubrics</a:t>
            </a:r>
            <a:endParaRPr lang="en-US" i="1" dirty="0">
              <a:effectLst>
                <a:outerShdw blurRad="38100" dist="38100" dir="2700000" algn="tl">
                  <a:srgbClr val="000000">
                    <a:alpha val="43137"/>
                  </a:srgbClr>
                </a:outerShdw>
              </a:effectLst>
              <a:latin typeface="Bookman Old Style"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46028508"/>
              </p:ext>
            </p:extLst>
          </p:nvPr>
        </p:nvGraphicFramePr>
        <p:xfrm>
          <a:off x="457200" y="1366520"/>
          <a:ext cx="8229600" cy="549148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dirty="0" smtClean="0">
                          <a:effectLst>
                            <a:outerShdw blurRad="38100" dist="38100" dir="2700000" algn="tl">
                              <a:srgbClr val="000000">
                                <a:alpha val="43137"/>
                              </a:srgbClr>
                            </a:outerShdw>
                          </a:effectLst>
                          <a:latin typeface="Bookman Old Style" pitchFamily="18" charset="0"/>
                        </a:rPr>
                        <a:t>Element</a:t>
                      </a:r>
                      <a:endParaRPr lang="en-US" dirty="0">
                        <a:effectLst>
                          <a:outerShdw blurRad="38100" dist="38100" dir="2700000" algn="tl">
                            <a:srgbClr val="000000">
                              <a:alpha val="43137"/>
                            </a:srgbClr>
                          </a:outerShdw>
                        </a:effectLst>
                        <a:latin typeface="Bookman Old Style" pitchFamily="18" charset="0"/>
                      </a:endParaRPr>
                    </a:p>
                  </a:txBody>
                  <a:tcPr/>
                </a:tc>
                <a:tc>
                  <a:txBody>
                    <a:bodyPr/>
                    <a:lstStyle/>
                    <a:p>
                      <a:r>
                        <a:rPr lang="en-US" dirty="0" smtClean="0">
                          <a:effectLst>
                            <a:outerShdw blurRad="38100" dist="38100" dir="2700000" algn="tl">
                              <a:srgbClr val="000000">
                                <a:alpha val="43137"/>
                              </a:srgbClr>
                            </a:outerShdw>
                          </a:effectLst>
                          <a:latin typeface="Bookman Old Style" pitchFamily="18" charset="0"/>
                        </a:rPr>
                        <a:t>Author/Text  </a:t>
                      </a:r>
                    </a:p>
                    <a:p>
                      <a:r>
                        <a:rPr lang="en-US" dirty="0" smtClean="0">
                          <a:effectLst>
                            <a:outerShdw blurRad="38100" dist="38100" dir="2700000" algn="tl">
                              <a:srgbClr val="000000">
                                <a:alpha val="43137"/>
                              </a:srgbClr>
                            </a:outerShdw>
                          </a:effectLst>
                          <a:latin typeface="Bookman Old Style" pitchFamily="18" charset="0"/>
                        </a:rPr>
                        <a:t>(Rousseau/The Social Contract)</a:t>
                      </a:r>
                      <a:endParaRPr lang="en-US" dirty="0">
                        <a:effectLst>
                          <a:outerShdw blurRad="38100" dist="38100" dir="2700000" algn="tl">
                            <a:srgbClr val="000000">
                              <a:alpha val="43137"/>
                            </a:srgbClr>
                          </a:outerShdw>
                        </a:effectLst>
                        <a:latin typeface="Bookman Old Style" pitchFamily="18" charset="0"/>
                      </a:endParaRPr>
                    </a:p>
                  </a:txBody>
                  <a:tcPr/>
                </a:tc>
              </a:tr>
              <a:tr h="370840">
                <a:tc>
                  <a:txBody>
                    <a:bodyPr/>
                    <a:lstStyle/>
                    <a:p>
                      <a:r>
                        <a:rPr lang="en-US" dirty="0" smtClean="0">
                          <a:latin typeface="Bookman Old Style" pitchFamily="18" charset="0"/>
                        </a:rPr>
                        <a:t>What is human nature?  (good/bad, generous/selfish,</a:t>
                      </a:r>
                      <a:r>
                        <a:rPr lang="en-US" baseline="0" dirty="0" smtClean="0">
                          <a:latin typeface="Bookman Old Style" pitchFamily="18" charset="0"/>
                        </a:rPr>
                        <a:t> etc…)</a:t>
                      </a:r>
                      <a:endParaRPr lang="en-US" dirty="0">
                        <a:latin typeface="Bookman Old Style" pitchFamily="18" charset="0"/>
                      </a:endParaRPr>
                    </a:p>
                  </a:txBody>
                  <a:tcPr/>
                </a:tc>
                <a:tc>
                  <a:txBody>
                    <a:bodyPr/>
                    <a:lstStyle/>
                    <a:p>
                      <a:r>
                        <a:rPr lang="en-US" dirty="0" smtClean="0">
                          <a:latin typeface="Bookman Old Style" pitchFamily="18" charset="0"/>
                        </a:rPr>
                        <a:t>…</a:t>
                      </a:r>
                      <a:endParaRPr lang="en-US" dirty="0">
                        <a:latin typeface="Bookman Old Style" pitchFamily="18" charset="0"/>
                      </a:endParaRPr>
                    </a:p>
                  </a:txBody>
                  <a:tcPr/>
                </a:tc>
              </a:tr>
              <a:tr h="370840">
                <a:tc>
                  <a:txBody>
                    <a:bodyPr/>
                    <a:lstStyle/>
                    <a:p>
                      <a:r>
                        <a:rPr lang="en-US" dirty="0" smtClean="0">
                          <a:latin typeface="Bookman Old Style" pitchFamily="18" charset="0"/>
                        </a:rPr>
                        <a:t>What is the role of government?</a:t>
                      </a:r>
                      <a:endParaRPr lang="en-US" dirty="0">
                        <a:latin typeface="Bookman Old Style" pitchFamily="18" charset="0"/>
                      </a:endParaRPr>
                    </a:p>
                  </a:txBody>
                  <a:tcPr/>
                </a:tc>
                <a:tc>
                  <a:txBody>
                    <a:bodyPr/>
                    <a:lstStyle/>
                    <a:p>
                      <a:r>
                        <a:rPr lang="en-US" dirty="0" smtClean="0">
                          <a:latin typeface="Bookman Old Style" pitchFamily="18" charset="0"/>
                        </a:rPr>
                        <a:t>“All legitimate authority</a:t>
                      </a:r>
                      <a:r>
                        <a:rPr lang="en-US" baseline="0" dirty="0" smtClean="0">
                          <a:latin typeface="Bookman Old Style" pitchFamily="18" charset="0"/>
                        </a:rPr>
                        <a:t> among men must be based on covenants.”</a:t>
                      </a:r>
                      <a:endParaRPr lang="en-US" dirty="0">
                        <a:latin typeface="Bookman Old Style" pitchFamily="18" charset="0"/>
                      </a:endParaRPr>
                    </a:p>
                  </a:txBody>
                  <a:tcPr/>
                </a:tc>
              </a:tr>
              <a:tr h="370840">
                <a:tc>
                  <a:txBody>
                    <a:bodyPr/>
                    <a:lstStyle/>
                    <a:p>
                      <a:r>
                        <a:rPr lang="en-US" dirty="0" smtClean="0">
                          <a:latin typeface="Bookman Old Style" pitchFamily="18" charset="0"/>
                        </a:rPr>
                        <a:t>What is the basic unit of society?</a:t>
                      </a:r>
                      <a:endParaRPr lang="en-US" dirty="0">
                        <a:latin typeface="Bookman Old Style" pitchFamily="18" charset="0"/>
                      </a:endParaRPr>
                    </a:p>
                  </a:txBody>
                  <a:tcPr/>
                </a:tc>
                <a:tc>
                  <a:txBody>
                    <a:bodyPr/>
                    <a:lstStyle/>
                    <a:p>
                      <a:r>
                        <a:rPr lang="en-US" dirty="0" smtClean="0">
                          <a:latin typeface="Bookman Old Style" pitchFamily="18" charset="0"/>
                        </a:rPr>
                        <a:t>“Each one of us puts into the</a:t>
                      </a:r>
                      <a:r>
                        <a:rPr lang="en-US" baseline="0" dirty="0" smtClean="0">
                          <a:latin typeface="Bookman Old Style" pitchFamily="18" charset="0"/>
                        </a:rPr>
                        <a:t> community his person and all his powers under the supreme direction of the general will…”</a:t>
                      </a:r>
                      <a:endParaRPr lang="en-US" dirty="0">
                        <a:latin typeface="Bookman Old Style" pitchFamily="18" charset="0"/>
                      </a:endParaRPr>
                    </a:p>
                  </a:txBody>
                  <a:tcPr/>
                </a:tc>
              </a:tr>
              <a:tr h="370840">
                <a:tc>
                  <a:txBody>
                    <a:bodyPr/>
                    <a:lstStyle/>
                    <a:p>
                      <a:r>
                        <a:rPr lang="en-US" dirty="0" smtClean="0">
                          <a:latin typeface="Bookman Old Style" pitchFamily="18" charset="0"/>
                        </a:rPr>
                        <a:t>What is the definition of “fair”?</a:t>
                      </a:r>
                      <a:endParaRPr lang="en-US" dirty="0">
                        <a:latin typeface="Bookman Old Style" pitchFamily="18" charset="0"/>
                      </a:endParaRPr>
                    </a:p>
                  </a:txBody>
                  <a:tcPr/>
                </a:tc>
                <a:tc>
                  <a:txBody>
                    <a:bodyPr/>
                    <a:lstStyle/>
                    <a:p>
                      <a:r>
                        <a:rPr lang="en-US" dirty="0" smtClean="0">
                          <a:latin typeface="Bookman Old Style" pitchFamily="18" charset="0"/>
                        </a:rPr>
                        <a:t>…</a:t>
                      </a:r>
                      <a:endParaRPr lang="en-US" dirty="0">
                        <a:latin typeface="Bookman Old Style" pitchFamily="18" charset="0"/>
                      </a:endParaRPr>
                    </a:p>
                  </a:txBody>
                  <a:tcPr/>
                </a:tc>
              </a:tr>
              <a:tr h="370840">
                <a:tc>
                  <a:txBody>
                    <a:bodyPr/>
                    <a:lstStyle/>
                    <a:p>
                      <a:r>
                        <a:rPr lang="en-US" dirty="0" smtClean="0">
                          <a:latin typeface="Bookman Old Style" pitchFamily="18" charset="0"/>
                        </a:rPr>
                        <a:t>What is the definition of “freedom”?</a:t>
                      </a:r>
                      <a:endParaRPr lang="en-US" dirty="0">
                        <a:latin typeface="Bookman Old Style" pitchFamily="18" charset="0"/>
                      </a:endParaRPr>
                    </a:p>
                  </a:txBody>
                  <a:tcPr/>
                </a:tc>
                <a:tc>
                  <a:txBody>
                    <a:bodyPr/>
                    <a:lstStyle/>
                    <a:p>
                      <a:r>
                        <a:rPr lang="en-US" dirty="0" smtClean="0">
                          <a:latin typeface="Bookman Old Style" pitchFamily="18" charset="0"/>
                        </a:rPr>
                        <a:t>“Man acquires with civil society moral freedom, which alone makes man</a:t>
                      </a:r>
                      <a:r>
                        <a:rPr lang="en-US" baseline="0" dirty="0" smtClean="0">
                          <a:latin typeface="Bookman Old Style" pitchFamily="18" charset="0"/>
                        </a:rPr>
                        <a:t> the master of himself; for to be governed by appetite alone is slavery, while obedience to a law one prescribes to oneself is freedom.”</a:t>
                      </a:r>
                      <a:endParaRPr lang="en-US" dirty="0">
                        <a:latin typeface="Bookman Old Style" pitchFamily="18" charset="0"/>
                      </a:endParaRPr>
                    </a:p>
                  </a:txBody>
                  <a:tcPr/>
                </a:tc>
              </a:tr>
            </a:tbl>
          </a:graphicData>
        </a:graphic>
      </p:graphicFrame>
    </p:spTree>
    <p:extLst>
      <p:ext uri="{BB962C8B-B14F-4D97-AF65-F5344CB8AC3E}">
        <p14:creationId xmlns:p14="http://schemas.microsoft.com/office/powerpoint/2010/main" val="117666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2)">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t1.gstatic.com/images?q=tbn:ANd9GcSXz3rBDg2tcXeYq7uBAKzixO03pFzsTNW7AtQaaSqW25p63Fj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312111">
            <a:off x="6709438" y="3843475"/>
            <a:ext cx="1876425" cy="24288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effectLst>
                  <a:outerShdw blurRad="38100" dist="38100" dir="2700000" algn="tl">
                    <a:srgbClr val="000000">
                      <a:alpha val="43137"/>
                    </a:srgbClr>
                  </a:outerShdw>
                </a:effectLst>
                <a:latin typeface="Bookman Old Style" pitchFamily="18" charset="0"/>
              </a:rPr>
              <a:t>Paper Format</a:t>
            </a:r>
            <a:endParaRPr lang="en-US" i="1" dirty="0">
              <a:effectLst>
                <a:outerShdw blurRad="38100" dist="38100" dir="2700000" algn="tl">
                  <a:srgbClr val="000000">
                    <a:alpha val="43137"/>
                  </a:srgbClr>
                </a:outerShdw>
              </a:effectLst>
              <a:latin typeface="Bookman Old Style" pitchFamily="18" charset="0"/>
            </a:endParaRPr>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pPr marL="0" indent="0">
              <a:buNone/>
            </a:pPr>
            <a:r>
              <a:rPr lang="en-US" b="1" dirty="0" smtClean="0">
                <a:latin typeface="Bookman Old Style" pitchFamily="18" charset="0"/>
              </a:rPr>
              <a:t>Analytical Paper Structure</a:t>
            </a:r>
          </a:p>
          <a:p>
            <a:pPr marL="0" indent="0">
              <a:buNone/>
            </a:pPr>
            <a:r>
              <a:rPr lang="en-US" dirty="0" smtClean="0">
                <a:latin typeface="Bookman Old Style" pitchFamily="18" charset="0"/>
              </a:rPr>
              <a:t>Paragraph Layout</a:t>
            </a:r>
          </a:p>
          <a:p>
            <a:pPr marL="0" indent="0">
              <a:buNone/>
            </a:pPr>
            <a:r>
              <a:rPr lang="en-US" dirty="0">
                <a:solidFill>
                  <a:schemeClr val="tx2">
                    <a:lumMod val="50000"/>
                  </a:schemeClr>
                </a:solidFill>
                <a:latin typeface="Bookman Old Style" pitchFamily="18" charset="0"/>
              </a:rPr>
              <a:t>	</a:t>
            </a:r>
            <a:r>
              <a:rPr lang="en-US" dirty="0" smtClean="0">
                <a:solidFill>
                  <a:schemeClr val="tx2">
                    <a:lumMod val="50000"/>
                  </a:schemeClr>
                </a:solidFill>
                <a:latin typeface="Bookman Old Style" pitchFamily="18" charset="0"/>
              </a:rPr>
              <a:t>Topic sentence – thesis statement</a:t>
            </a:r>
          </a:p>
          <a:p>
            <a:pPr marL="0" indent="0">
              <a:buNone/>
            </a:pPr>
            <a:r>
              <a:rPr lang="en-US" dirty="0">
                <a:solidFill>
                  <a:schemeClr val="tx2">
                    <a:lumMod val="50000"/>
                  </a:schemeClr>
                </a:solidFill>
                <a:latin typeface="Bookman Old Style" pitchFamily="18" charset="0"/>
              </a:rPr>
              <a:t>	</a:t>
            </a:r>
            <a:r>
              <a:rPr lang="en-US" dirty="0" smtClean="0">
                <a:solidFill>
                  <a:schemeClr val="tx2">
                    <a:lumMod val="50000"/>
                  </a:schemeClr>
                </a:solidFill>
                <a:latin typeface="Bookman Old Style" pitchFamily="18" charset="0"/>
              </a:rPr>
              <a:t>Introduction – to the evidence</a:t>
            </a:r>
          </a:p>
          <a:p>
            <a:pPr marL="0" indent="0">
              <a:buNone/>
            </a:pPr>
            <a:r>
              <a:rPr lang="en-US" dirty="0">
                <a:solidFill>
                  <a:schemeClr val="tx2">
                    <a:lumMod val="50000"/>
                  </a:schemeClr>
                </a:solidFill>
                <a:latin typeface="Bookman Old Style" pitchFamily="18" charset="0"/>
              </a:rPr>
              <a:t>	</a:t>
            </a:r>
            <a:r>
              <a:rPr lang="en-US" dirty="0" smtClean="0">
                <a:solidFill>
                  <a:schemeClr val="tx2">
                    <a:lumMod val="50000"/>
                  </a:schemeClr>
                </a:solidFill>
                <a:latin typeface="Bookman Old Style" pitchFamily="18" charset="0"/>
              </a:rPr>
              <a:t>Evidence – quote with citation</a:t>
            </a:r>
          </a:p>
          <a:p>
            <a:pPr marL="0" indent="0">
              <a:buNone/>
            </a:pPr>
            <a:r>
              <a:rPr lang="en-US" dirty="0">
                <a:solidFill>
                  <a:schemeClr val="tx2">
                    <a:lumMod val="50000"/>
                  </a:schemeClr>
                </a:solidFill>
                <a:latin typeface="Bookman Old Style" pitchFamily="18" charset="0"/>
              </a:rPr>
              <a:t>	</a:t>
            </a:r>
            <a:r>
              <a:rPr lang="en-US" dirty="0" smtClean="0">
                <a:solidFill>
                  <a:schemeClr val="tx2">
                    <a:lumMod val="50000"/>
                  </a:schemeClr>
                </a:solidFill>
                <a:latin typeface="Bookman Old Style" pitchFamily="18" charset="0"/>
              </a:rPr>
              <a:t>Interpretation – of the evidence</a:t>
            </a:r>
          </a:p>
          <a:p>
            <a:pPr marL="0" indent="0">
              <a:buNone/>
            </a:pPr>
            <a:r>
              <a:rPr lang="en-US" dirty="0">
                <a:solidFill>
                  <a:schemeClr val="tx2">
                    <a:lumMod val="50000"/>
                  </a:schemeClr>
                </a:solidFill>
                <a:latin typeface="Bookman Old Style" pitchFamily="18" charset="0"/>
              </a:rPr>
              <a:t>	</a:t>
            </a:r>
            <a:r>
              <a:rPr lang="en-US" dirty="0" smtClean="0">
                <a:solidFill>
                  <a:schemeClr val="tx2">
                    <a:lumMod val="50000"/>
                  </a:schemeClr>
                </a:solidFill>
                <a:latin typeface="Bookman Old Style" pitchFamily="18" charset="0"/>
              </a:rPr>
              <a:t>Analysis – of the argument made</a:t>
            </a:r>
          </a:p>
          <a:p>
            <a:pPr marL="0" indent="0">
              <a:buNone/>
            </a:pPr>
            <a:r>
              <a:rPr lang="en-US" dirty="0" smtClean="0">
                <a:latin typeface="Bookman Old Style" pitchFamily="18" charset="0"/>
              </a:rPr>
              <a:t>Layout of the papers </a:t>
            </a:r>
          </a:p>
          <a:p>
            <a:pPr marL="0" indent="0">
              <a:buNone/>
            </a:pPr>
            <a:r>
              <a:rPr lang="en-US" dirty="0">
                <a:latin typeface="Bookman Old Style" pitchFamily="18" charset="0"/>
              </a:rPr>
              <a:t>	</a:t>
            </a:r>
            <a:r>
              <a:rPr lang="en-US" dirty="0" smtClean="0">
                <a:solidFill>
                  <a:schemeClr val="tx2">
                    <a:lumMod val="50000"/>
                  </a:schemeClr>
                </a:solidFill>
                <a:latin typeface="Bookman Old Style" pitchFamily="18" charset="0"/>
              </a:rPr>
              <a:t>Point</a:t>
            </a:r>
          </a:p>
          <a:p>
            <a:pPr marL="0" indent="0">
              <a:buNone/>
            </a:pPr>
            <a:r>
              <a:rPr lang="en-US" dirty="0">
                <a:solidFill>
                  <a:schemeClr val="tx2">
                    <a:lumMod val="50000"/>
                  </a:schemeClr>
                </a:solidFill>
                <a:latin typeface="Bookman Old Style" pitchFamily="18" charset="0"/>
              </a:rPr>
              <a:t>	</a:t>
            </a:r>
            <a:r>
              <a:rPr lang="en-US" dirty="0" smtClean="0">
                <a:solidFill>
                  <a:schemeClr val="tx2">
                    <a:lumMod val="50000"/>
                  </a:schemeClr>
                </a:solidFill>
                <a:latin typeface="Bookman Old Style" pitchFamily="18" charset="0"/>
              </a:rPr>
              <a:t>Counterpoint</a:t>
            </a:r>
          </a:p>
          <a:p>
            <a:pPr marL="0" indent="0">
              <a:buNone/>
            </a:pPr>
            <a:r>
              <a:rPr lang="en-US" dirty="0">
                <a:solidFill>
                  <a:schemeClr val="tx2">
                    <a:lumMod val="50000"/>
                  </a:schemeClr>
                </a:solidFill>
                <a:latin typeface="Bookman Old Style" pitchFamily="18" charset="0"/>
              </a:rPr>
              <a:t>	</a:t>
            </a:r>
            <a:r>
              <a:rPr lang="en-US" dirty="0" smtClean="0">
                <a:solidFill>
                  <a:schemeClr val="tx2">
                    <a:lumMod val="50000"/>
                  </a:schemeClr>
                </a:solidFill>
                <a:latin typeface="Bookman Old Style" pitchFamily="18" charset="0"/>
              </a:rPr>
              <a:t>Point</a:t>
            </a:r>
            <a:endParaRPr lang="en-US" dirty="0">
              <a:solidFill>
                <a:schemeClr val="tx2">
                  <a:lumMod val="50000"/>
                </a:schemeClr>
              </a:solidFill>
              <a:latin typeface="Bookman Old Style" pitchFamily="18" charset="0"/>
            </a:endParaRPr>
          </a:p>
        </p:txBody>
      </p:sp>
    </p:spTree>
    <p:extLst>
      <p:ext uri="{BB962C8B-B14F-4D97-AF65-F5344CB8AC3E}">
        <p14:creationId xmlns:p14="http://schemas.microsoft.com/office/powerpoint/2010/main" val="173136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1000"/>
                                        <p:tgtEl>
                                          <p:spTgt spid="3">
                                            <p:txEl>
                                              <p:pRg st="8" end="8"/>
                                            </p:txEl>
                                          </p:spTgt>
                                        </p:tgtEl>
                                      </p:cBhvr>
                                    </p:animEffect>
                                    <p:anim calcmode="lin" valueType="num">
                                      <p:cBhvr>
                                        <p:cTn id="3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Effect transition="in" filter="fade">
                                      <p:cBhvr>
                                        <p:cTn id="39" dur="1000"/>
                                        <p:tgtEl>
                                          <p:spTgt spid="3">
                                            <p:txEl>
                                              <p:pRg st="9" end="9"/>
                                            </p:txEl>
                                          </p:spTgt>
                                        </p:tgtEl>
                                      </p:cBhvr>
                                    </p:animEffect>
                                    <p:anim calcmode="lin" valueType="num">
                                      <p:cBhvr>
                                        <p:cTn id="4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9" end="9"/>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fade">
                                      <p:cBhvr>
                                        <p:cTn id="44" dur="1000"/>
                                        <p:tgtEl>
                                          <p:spTgt spid="3">
                                            <p:txEl>
                                              <p:pRg st="10" end="10"/>
                                            </p:txEl>
                                          </p:spTgt>
                                        </p:tgtEl>
                                      </p:cBhvr>
                                    </p:animEffect>
                                    <p:anim calcmode="lin" valueType="num">
                                      <p:cBhvr>
                                        <p:cTn id="4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4098"/>
                                        </p:tgtEl>
                                        <p:attrNameLst>
                                          <p:attrName>style.visibility</p:attrName>
                                        </p:attrNameLst>
                                      </p:cBhvr>
                                      <p:to>
                                        <p:strVal val="visible"/>
                                      </p:to>
                                    </p:set>
                                    <p:anim calcmode="lin" valueType="num">
                                      <p:cBhvr>
                                        <p:cTn id="51" dur="1000" fill="hold"/>
                                        <p:tgtEl>
                                          <p:spTgt spid="4098"/>
                                        </p:tgtEl>
                                        <p:attrNameLst>
                                          <p:attrName>ppt_w</p:attrName>
                                        </p:attrNameLst>
                                      </p:cBhvr>
                                      <p:tavLst>
                                        <p:tav tm="0">
                                          <p:val>
                                            <p:fltVal val="0"/>
                                          </p:val>
                                        </p:tav>
                                        <p:tav tm="100000">
                                          <p:val>
                                            <p:strVal val="#ppt_w"/>
                                          </p:val>
                                        </p:tav>
                                      </p:tavLst>
                                    </p:anim>
                                    <p:anim calcmode="lin" valueType="num">
                                      <p:cBhvr>
                                        <p:cTn id="52" dur="1000" fill="hold"/>
                                        <p:tgtEl>
                                          <p:spTgt spid="4098"/>
                                        </p:tgtEl>
                                        <p:attrNameLst>
                                          <p:attrName>ppt_h</p:attrName>
                                        </p:attrNameLst>
                                      </p:cBhvr>
                                      <p:tavLst>
                                        <p:tav tm="0">
                                          <p:val>
                                            <p:fltVal val="0"/>
                                          </p:val>
                                        </p:tav>
                                        <p:tav tm="100000">
                                          <p:val>
                                            <p:strVal val="#ppt_h"/>
                                          </p:val>
                                        </p:tav>
                                      </p:tavLst>
                                    </p:anim>
                                    <p:anim calcmode="lin" valueType="num">
                                      <p:cBhvr>
                                        <p:cTn id="53" dur="1000" fill="hold"/>
                                        <p:tgtEl>
                                          <p:spTgt spid="4098"/>
                                        </p:tgtEl>
                                        <p:attrNameLst>
                                          <p:attrName>style.rotation</p:attrName>
                                        </p:attrNameLst>
                                      </p:cBhvr>
                                      <p:tavLst>
                                        <p:tav tm="0">
                                          <p:val>
                                            <p:fltVal val="90"/>
                                          </p:val>
                                        </p:tav>
                                        <p:tav tm="100000">
                                          <p:val>
                                            <p:fltVal val="0"/>
                                          </p:val>
                                        </p:tav>
                                      </p:tavLst>
                                    </p:anim>
                                    <p:animEffect transition="in" filter="fade">
                                      <p:cBhvr>
                                        <p:cTn id="54"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t1.gstatic.com/images?q=tbn:ANd9GcRze_Ccz-iGEzXazJg_b5drtr41bc4_FGVCechgCXVDtMvQ2T1RxrWfZxQF2g"/>
          <p:cNvPicPr>
            <a:picLocks noChangeAspect="1" noChangeArrowheads="1"/>
          </p:cNvPicPr>
          <p:nvPr/>
        </p:nvPicPr>
        <p:blipFill>
          <a:blip r:embed="rId2" cstate="print">
            <a:duotone>
              <a:schemeClr val="accent1">
                <a:shade val="45000"/>
                <a:satMod val="135000"/>
              </a:schemeClr>
              <a:prstClr val="white"/>
            </a:duotone>
            <a:lum/>
          </a:blip>
          <a:srcRect/>
          <a:stretch>
            <a:fillRect/>
          </a:stretch>
        </p:blipFill>
        <p:spPr bwMode="auto">
          <a:xfrm>
            <a:off x="6454007" y="1219200"/>
            <a:ext cx="2689993" cy="2895600"/>
          </a:xfrm>
          <a:prstGeom prst="ellipse">
            <a:avLst/>
          </a:prstGeom>
          <a:ln>
            <a:noFill/>
          </a:ln>
          <a:effectLst>
            <a:softEdge rad="112500"/>
          </a:effectLst>
        </p:spPr>
      </p:pic>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latin typeface="Bookman Old Style" pitchFamily="18" charset="0"/>
              </a:rPr>
              <a:t>Instructor Controls</a:t>
            </a:r>
            <a:endParaRPr lang="en-US" i="1" dirty="0">
              <a:latin typeface="Bookman Old Style" pitchFamily="18" charset="0"/>
            </a:endParaRPr>
          </a:p>
        </p:txBody>
      </p:sp>
      <p:sp>
        <p:nvSpPr>
          <p:cNvPr id="5" name="Content Placeholder 4"/>
          <p:cNvSpPr>
            <a:spLocks noGrp="1"/>
          </p:cNvSpPr>
          <p:nvPr>
            <p:ph idx="1"/>
          </p:nvPr>
        </p:nvSpPr>
        <p:spPr>
          <a:xfrm>
            <a:off x="381000" y="1524000"/>
            <a:ext cx="8229600" cy="4876800"/>
          </a:xfrm>
        </p:spPr>
        <p:txBody>
          <a:bodyPr>
            <a:normAutofit/>
          </a:bodyPr>
          <a:lstStyle/>
          <a:p>
            <a:pPr>
              <a:buNone/>
            </a:pPr>
            <a:r>
              <a:rPr lang="en-US" sz="2000" dirty="0" smtClean="0">
                <a:latin typeface="Bookman Old Style" pitchFamily="18" charset="0"/>
              </a:rPr>
              <a:t>Content – </a:t>
            </a:r>
            <a:r>
              <a:rPr lang="en-US" sz="1400" dirty="0" smtClean="0">
                <a:latin typeface="Bookman Old Style" pitchFamily="18" charset="0"/>
              </a:rPr>
              <a:t>Projector:  Videos, Video </a:t>
            </a:r>
            <a:r>
              <a:rPr lang="en-US" sz="1400" dirty="0">
                <a:latin typeface="Bookman Old Style" pitchFamily="18" charset="0"/>
              </a:rPr>
              <a:t>L</a:t>
            </a:r>
            <a:r>
              <a:rPr lang="en-US" sz="1400" dirty="0" smtClean="0">
                <a:latin typeface="Bookman Old Style" pitchFamily="18" charset="0"/>
              </a:rPr>
              <a:t>ectures </a:t>
            </a:r>
          </a:p>
          <a:p>
            <a:pPr>
              <a:buNone/>
            </a:pPr>
            <a:r>
              <a:rPr lang="en-US" sz="1400" dirty="0">
                <a:latin typeface="Bookman Old Style" pitchFamily="18" charset="0"/>
              </a:rPr>
              <a:t>	</a:t>
            </a:r>
            <a:r>
              <a:rPr lang="en-US" sz="1400" dirty="0" smtClean="0">
                <a:latin typeface="Bookman Old Style" pitchFamily="18" charset="0"/>
              </a:rPr>
              <a:t>	   - Library:  </a:t>
            </a:r>
            <a:r>
              <a:rPr lang="en-US" sz="1400" dirty="0">
                <a:latin typeface="Bookman Old Style" pitchFamily="18" charset="0"/>
              </a:rPr>
              <a:t>T</a:t>
            </a:r>
            <a:r>
              <a:rPr lang="en-US" sz="1400" dirty="0" smtClean="0">
                <a:latin typeface="Bookman Old Style" pitchFamily="18" charset="0"/>
              </a:rPr>
              <a:t>exts &amp; Lecture Notes</a:t>
            </a:r>
          </a:p>
          <a:p>
            <a:pPr>
              <a:buNone/>
            </a:pPr>
            <a:r>
              <a:rPr lang="en-US" sz="2000" dirty="0" smtClean="0">
                <a:latin typeface="Bookman Old Style" pitchFamily="18" charset="0"/>
              </a:rPr>
              <a:t>Assignments - </a:t>
            </a:r>
            <a:r>
              <a:rPr lang="en-US" sz="1400" dirty="0" smtClean="0">
                <a:latin typeface="Bookman Old Style" pitchFamily="18" charset="0"/>
              </a:rPr>
              <a:t>alter, amend or add assignments.  </a:t>
            </a:r>
          </a:p>
          <a:p>
            <a:pPr>
              <a:buNone/>
            </a:pPr>
            <a:r>
              <a:rPr lang="en-US" sz="1400" dirty="0">
                <a:latin typeface="Bookman Old Style" pitchFamily="18" charset="0"/>
              </a:rPr>
              <a:t>	</a:t>
            </a:r>
            <a:r>
              <a:rPr lang="en-US" sz="1400" dirty="0" smtClean="0">
                <a:latin typeface="Bookman Old Style" pitchFamily="18" charset="0"/>
              </a:rPr>
              <a:t>Display on a Calendar on the Desk</a:t>
            </a:r>
            <a:r>
              <a:rPr lang="en-US" sz="1400" dirty="0">
                <a:latin typeface="Bookman Old Style" pitchFamily="18" charset="0"/>
              </a:rPr>
              <a:t> </a:t>
            </a:r>
            <a:r>
              <a:rPr lang="en-US" sz="1400" dirty="0" smtClean="0">
                <a:latin typeface="Bookman Old Style" pitchFamily="18" charset="0"/>
              </a:rPr>
              <a:t>and notebook</a:t>
            </a:r>
          </a:p>
          <a:p>
            <a:pPr>
              <a:buNone/>
            </a:pPr>
            <a:r>
              <a:rPr lang="en-US" sz="2000" dirty="0" smtClean="0">
                <a:latin typeface="Bookman Old Style" pitchFamily="18" charset="0"/>
              </a:rPr>
              <a:t>Assessments – </a:t>
            </a:r>
            <a:r>
              <a:rPr lang="en-US" sz="1400" dirty="0" smtClean="0">
                <a:latin typeface="Bookman Old Style" pitchFamily="18" charset="0"/>
              </a:rPr>
              <a:t>alter, amend or add tests</a:t>
            </a:r>
          </a:p>
          <a:p>
            <a:pPr>
              <a:buNone/>
            </a:pPr>
            <a:r>
              <a:rPr lang="en-US" sz="1300" dirty="0" smtClean="0">
                <a:latin typeface="Bookman Old Style" pitchFamily="18" charset="0"/>
              </a:rPr>
              <a:t>	</a:t>
            </a:r>
            <a:r>
              <a:rPr lang="en-US" sz="1400" dirty="0" smtClean="0">
                <a:latin typeface="Bookman Old Style" pitchFamily="18" charset="0"/>
              </a:rPr>
              <a:t>Display </a:t>
            </a:r>
            <a:r>
              <a:rPr lang="en-US" sz="1400" dirty="0">
                <a:latin typeface="Bookman Old Style" pitchFamily="18" charset="0"/>
              </a:rPr>
              <a:t>on a Calendar on the </a:t>
            </a:r>
            <a:r>
              <a:rPr lang="en-US" sz="1400" dirty="0" smtClean="0">
                <a:latin typeface="Bookman Old Style" pitchFamily="18" charset="0"/>
              </a:rPr>
              <a:t>Desk</a:t>
            </a:r>
            <a:r>
              <a:rPr lang="en-US" sz="1400" dirty="0">
                <a:latin typeface="Bookman Old Style" pitchFamily="18" charset="0"/>
              </a:rPr>
              <a:t> </a:t>
            </a:r>
            <a:r>
              <a:rPr lang="en-US" sz="1400" dirty="0" smtClean="0">
                <a:latin typeface="Bookman Old Style" pitchFamily="18" charset="0"/>
              </a:rPr>
              <a:t>and Notebook</a:t>
            </a:r>
          </a:p>
          <a:p>
            <a:pPr>
              <a:buNone/>
            </a:pPr>
            <a:r>
              <a:rPr lang="en-US" sz="2000" dirty="0" smtClean="0">
                <a:latin typeface="Bookman Old Style" pitchFamily="18" charset="0"/>
              </a:rPr>
              <a:t>Monitoring – </a:t>
            </a:r>
            <a:r>
              <a:rPr lang="en-US" sz="1400" dirty="0" smtClean="0">
                <a:latin typeface="Bookman Old Style" pitchFamily="18" charset="0"/>
              </a:rPr>
              <a:t>Access to student Notebooks, records of Landscape </a:t>
            </a:r>
          </a:p>
          <a:p>
            <a:pPr>
              <a:buNone/>
            </a:pPr>
            <a:r>
              <a:rPr lang="en-US" sz="1400" dirty="0">
                <a:latin typeface="Bookman Old Style" pitchFamily="18" charset="0"/>
              </a:rPr>
              <a:t>	</a:t>
            </a:r>
            <a:r>
              <a:rPr lang="en-US" sz="1400" dirty="0" smtClean="0">
                <a:latin typeface="Bookman Old Style" pitchFamily="18" charset="0"/>
              </a:rPr>
              <a:t>Scenario interactions, and access of Center resources.</a:t>
            </a:r>
            <a:endParaRPr lang="en-US" sz="2000" dirty="0" smtClean="0">
              <a:latin typeface="Bookman Old Style" pitchFamily="18" charset="0"/>
            </a:endParaRPr>
          </a:p>
          <a:p>
            <a:pPr>
              <a:buNone/>
            </a:pPr>
            <a:r>
              <a:rPr lang="en-US" sz="2000" dirty="0" smtClean="0">
                <a:latin typeface="Bookman Old Style" pitchFamily="18" charset="0"/>
              </a:rPr>
              <a:t>Statistics - </a:t>
            </a:r>
            <a:r>
              <a:rPr lang="en-US" sz="1400" dirty="0" smtClean="0">
                <a:latin typeface="Bookman Old Style" pitchFamily="18" charset="0"/>
              </a:rPr>
              <a:t>Demonstrate the amount of time in the simulation, average time per session, number of interactions in Landscape Scenarios and Center, &amp; grades.</a:t>
            </a:r>
            <a:endParaRPr lang="en-US" sz="2000" dirty="0" smtClean="0">
              <a:latin typeface="Bookman Old Style" pitchFamily="18" charset="0"/>
            </a:endParaRPr>
          </a:p>
          <a:p>
            <a:pPr>
              <a:buNone/>
            </a:pPr>
            <a:r>
              <a:rPr lang="en-US" sz="2000" dirty="0" smtClean="0">
                <a:latin typeface="Bookman Old Style" pitchFamily="18" charset="0"/>
              </a:rPr>
              <a:t>Grading –</a:t>
            </a:r>
            <a:r>
              <a:rPr lang="en-US" sz="1400" dirty="0" smtClean="0">
                <a:latin typeface="Bookman Old Style" pitchFamily="18" charset="0"/>
              </a:rPr>
              <a:t>Grade Sheets are a part of Desk </a:t>
            </a:r>
            <a:r>
              <a:rPr lang="en-US" sz="1400" dirty="0">
                <a:latin typeface="Bookman Old Style" pitchFamily="18" charset="0"/>
              </a:rPr>
              <a:t> </a:t>
            </a:r>
            <a:r>
              <a:rPr lang="en-US" sz="1400" dirty="0" smtClean="0">
                <a:latin typeface="Bookman Old Style" pitchFamily="18" charset="0"/>
              </a:rPr>
              <a:t>Options</a:t>
            </a:r>
          </a:p>
          <a:p>
            <a:pPr>
              <a:buNone/>
            </a:pPr>
            <a:r>
              <a:rPr lang="en-US" sz="2000" dirty="0" smtClean="0">
                <a:latin typeface="Bookman Old Style" pitchFamily="18" charset="0"/>
              </a:rPr>
              <a:t>Feedback – </a:t>
            </a:r>
            <a:r>
              <a:rPr lang="en-US" sz="1400" dirty="0" smtClean="0">
                <a:latin typeface="Bookman Old Style" pitchFamily="18" charset="0"/>
              </a:rPr>
              <a:t>“slips” are “clipped” to the Grade Sheet.</a:t>
            </a:r>
            <a:endParaRPr lang="en-US" sz="2000" dirty="0" smtClean="0">
              <a:latin typeface="Bookman Old Style" pitchFamily="18" charset="0"/>
            </a:endParaRPr>
          </a:p>
          <a:p>
            <a:pPr>
              <a:buNone/>
            </a:pPr>
            <a:r>
              <a:rPr lang="en-US" sz="2000" dirty="0" smtClean="0">
                <a:latin typeface="Bookman Old Style" pitchFamily="18" charset="0"/>
              </a:rPr>
              <a:t>Messaging – </a:t>
            </a:r>
            <a:r>
              <a:rPr lang="en-US" sz="1400" dirty="0" smtClean="0">
                <a:latin typeface="Bookman Old Style" pitchFamily="18" charset="0"/>
              </a:rPr>
              <a:t>Announcements and Messages are promptly </a:t>
            </a:r>
          </a:p>
          <a:p>
            <a:pPr>
              <a:buNone/>
            </a:pPr>
            <a:r>
              <a:rPr lang="en-US" sz="1400" dirty="0">
                <a:latin typeface="Bookman Old Style" pitchFamily="18" charset="0"/>
              </a:rPr>
              <a:t>	</a:t>
            </a:r>
            <a:r>
              <a:rPr lang="en-US" sz="1400" dirty="0" smtClean="0">
                <a:latin typeface="Bookman Old Style" pitchFamily="18" charset="0"/>
              </a:rPr>
              <a:t>displayed on the Desk and Notebook</a:t>
            </a:r>
            <a:endParaRPr lang="en-US" sz="2000" dirty="0">
              <a:latin typeface="Bookman Old Style" pitchFamily="18" charset="0"/>
            </a:endParaRPr>
          </a:p>
        </p:txBody>
      </p:sp>
      <p:pic>
        <p:nvPicPr>
          <p:cNvPr id="3074" name="Picture 2" descr="http://t2.gstatic.com/images?q=tbn:ANd9GcR4ZANiEi7i1O7eKq0BZ95eIH93vz_UbiMT-T8bZdYxudBPhd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724400"/>
            <a:ext cx="2686050" cy="1704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1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1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1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1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down)">
                                      <p:cBhvr>
                                        <p:cTn id="27" dur="1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down)">
                                      <p:cBhvr>
                                        <p:cTn id="32" dur="1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down)">
                                      <p:cBhvr>
                                        <p:cTn id="37" dur="1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wipe(down)">
                                      <p:cBhvr>
                                        <p:cTn id="42" dur="1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wipe(down)">
                                      <p:cBhvr>
                                        <p:cTn id="47" dur="1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wipe(down)">
                                      <p:cBhvr>
                                        <p:cTn id="52" dur="1500"/>
                                        <p:tgtEl>
                                          <p:spTgt spid="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
                                            <p:txEl>
                                              <p:pRg st="10" end="10"/>
                                            </p:txEl>
                                          </p:spTgt>
                                        </p:tgtEl>
                                        <p:attrNameLst>
                                          <p:attrName>style.visibility</p:attrName>
                                        </p:attrNameLst>
                                      </p:cBhvr>
                                      <p:to>
                                        <p:strVal val="visible"/>
                                      </p:to>
                                    </p:set>
                                    <p:animEffect transition="in" filter="wipe(down)">
                                      <p:cBhvr>
                                        <p:cTn id="57" dur="1500"/>
                                        <p:tgtEl>
                                          <p:spTgt spid="5">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5">
                                            <p:txEl>
                                              <p:pRg st="11" end="11"/>
                                            </p:txEl>
                                          </p:spTgt>
                                        </p:tgtEl>
                                        <p:attrNameLst>
                                          <p:attrName>style.visibility</p:attrName>
                                        </p:attrNameLst>
                                      </p:cBhvr>
                                      <p:to>
                                        <p:strVal val="visible"/>
                                      </p:to>
                                    </p:set>
                                    <p:animEffect transition="in" filter="wipe(down)">
                                      <p:cBhvr>
                                        <p:cTn id="62" dur="1500"/>
                                        <p:tgtEl>
                                          <p:spTgt spid="5">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txEl>
                                              <p:pRg st="12" end="12"/>
                                            </p:txEl>
                                          </p:spTgt>
                                        </p:tgtEl>
                                        <p:attrNameLst>
                                          <p:attrName>style.visibility</p:attrName>
                                        </p:attrNameLst>
                                      </p:cBhvr>
                                      <p:to>
                                        <p:strVal val="visible"/>
                                      </p:to>
                                    </p:set>
                                    <p:animEffect transition="in" filter="wipe(down)">
                                      <p:cBhvr>
                                        <p:cTn id="67" dur="1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http://rtlitsilverdale.wikispaces.com/file/view/evaluation%5B1%5D.gif/183552787/evaluation%5B1%5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3225" y="4431981"/>
            <a:ext cx="2381250" cy="24098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effectLst>
                  <a:outerShdw blurRad="38100" dist="38100" dir="2700000" algn="tl">
                    <a:srgbClr val="000000">
                      <a:alpha val="43137"/>
                    </a:srgbClr>
                  </a:outerShdw>
                </a:effectLst>
                <a:latin typeface="Bookman Old Style" pitchFamily="18" charset="0"/>
              </a:rPr>
              <a:t>Feedback</a:t>
            </a:r>
            <a:endParaRPr lang="en-US" i="1" dirty="0">
              <a:effectLst>
                <a:outerShdw blurRad="38100" dist="38100" dir="2700000" algn="tl">
                  <a:srgbClr val="000000">
                    <a:alpha val="43137"/>
                  </a:srgbClr>
                </a:outerShdw>
              </a:effectLst>
              <a:latin typeface="Bookman Old Style" pitchFamily="18" charset="0"/>
            </a:endParaRPr>
          </a:p>
        </p:txBody>
      </p:sp>
      <p:sp>
        <p:nvSpPr>
          <p:cNvPr id="3" name="Content Placeholder 2"/>
          <p:cNvSpPr>
            <a:spLocks noGrp="1"/>
          </p:cNvSpPr>
          <p:nvPr>
            <p:ph idx="1"/>
          </p:nvPr>
        </p:nvSpPr>
        <p:spPr>
          <a:xfrm>
            <a:off x="457200" y="1600201"/>
            <a:ext cx="8229600" cy="3962399"/>
          </a:xfrm>
        </p:spPr>
        <p:txBody>
          <a:bodyPr numCol="2">
            <a:normAutofit fontScale="92500"/>
          </a:bodyPr>
          <a:lstStyle/>
          <a:p>
            <a:pPr marL="0" indent="0">
              <a:buNone/>
            </a:pPr>
            <a:r>
              <a:rPr lang="en-US" dirty="0" smtClean="0">
                <a:latin typeface="Bookman Old Style" pitchFamily="18" charset="0"/>
              </a:rPr>
              <a:t>Students</a:t>
            </a:r>
          </a:p>
          <a:p>
            <a:pPr lvl="1"/>
            <a:r>
              <a:rPr lang="en-US" dirty="0" smtClean="0">
                <a:latin typeface="Bookman Old Style" pitchFamily="18" charset="0"/>
              </a:rPr>
              <a:t>Receive</a:t>
            </a:r>
          </a:p>
          <a:p>
            <a:pPr lvl="2"/>
            <a:r>
              <a:rPr lang="en-US" dirty="0" smtClean="0">
                <a:latin typeface="Bookman Old Style" pitchFamily="18" charset="0"/>
              </a:rPr>
              <a:t>Grades</a:t>
            </a:r>
          </a:p>
          <a:p>
            <a:pPr lvl="2"/>
            <a:r>
              <a:rPr lang="en-US" dirty="0" smtClean="0">
                <a:latin typeface="Bookman Old Style" pitchFamily="18" charset="0"/>
              </a:rPr>
              <a:t>Feedback</a:t>
            </a:r>
          </a:p>
          <a:p>
            <a:pPr lvl="2"/>
            <a:r>
              <a:rPr lang="en-US" dirty="0" smtClean="0">
                <a:latin typeface="Bookman Old Style" pitchFamily="18" charset="0"/>
              </a:rPr>
              <a:t>Messages</a:t>
            </a:r>
          </a:p>
          <a:p>
            <a:pPr lvl="2"/>
            <a:r>
              <a:rPr lang="en-US" dirty="0" smtClean="0">
                <a:latin typeface="Bookman Old Style" pitchFamily="18" charset="0"/>
              </a:rPr>
              <a:t>“Natural” response</a:t>
            </a:r>
          </a:p>
          <a:p>
            <a:pPr lvl="1"/>
            <a:r>
              <a:rPr lang="en-US" dirty="0" smtClean="0">
                <a:latin typeface="Bookman Old Style" pitchFamily="18" charset="0"/>
              </a:rPr>
              <a:t>Submit</a:t>
            </a:r>
          </a:p>
          <a:p>
            <a:pPr lvl="2"/>
            <a:r>
              <a:rPr lang="en-US" dirty="0" smtClean="0">
                <a:latin typeface="Bookman Old Style" pitchFamily="18" charset="0"/>
              </a:rPr>
              <a:t>Messages</a:t>
            </a:r>
          </a:p>
          <a:p>
            <a:pPr lvl="2"/>
            <a:r>
              <a:rPr lang="en-US" dirty="0" smtClean="0">
                <a:latin typeface="Bookman Old Style" pitchFamily="18" charset="0"/>
              </a:rPr>
              <a:t>Evaluations</a:t>
            </a:r>
          </a:p>
          <a:p>
            <a:pPr marL="0" indent="0">
              <a:buNone/>
            </a:pPr>
            <a:r>
              <a:rPr lang="en-US" dirty="0" smtClean="0">
                <a:latin typeface="Bookman Old Style" pitchFamily="18" charset="0"/>
              </a:rPr>
              <a:t>Instructors</a:t>
            </a:r>
          </a:p>
          <a:p>
            <a:pPr lvl="1"/>
            <a:r>
              <a:rPr lang="en-US" dirty="0" smtClean="0">
                <a:latin typeface="Bookman Old Style" pitchFamily="18" charset="0"/>
              </a:rPr>
              <a:t>Receive</a:t>
            </a:r>
          </a:p>
          <a:p>
            <a:pPr lvl="2"/>
            <a:r>
              <a:rPr lang="en-US" dirty="0" smtClean="0">
                <a:latin typeface="Bookman Old Style" pitchFamily="18" charset="0"/>
              </a:rPr>
              <a:t>Student Evaluations</a:t>
            </a:r>
          </a:p>
          <a:p>
            <a:pPr lvl="1"/>
            <a:r>
              <a:rPr lang="en-US" dirty="0" smtClean="0">
                <a:latin typeface="Bookman Old Style" pitchFamily="18" charset="0"/>
              </a:rPr>
              <a:t>Submit</a:t>
            </a:r>
          </a:p>
          <a:p>
            <a:pPr lvl="2"/>
            <a:r>
              <a:rPr lang="en-US" dirty="0" smtClean="0">
                <a:latin typeface="Bookman Old Style" pitchFamily="18" charset="0"/>
              </a:rPr>
              <a:t>Grades</a:t>
            </a:r>
          </a:p>
          <a:p>
            <a:pPr lvl="2"/>
            <a:r>
              <a:rPr lang="en-US" dirty="0" smtClean="0">
                <a:latin typeface="Bookman Old Style" pitchFamily="18" charset="0"/>
              </a:rPr>
              <a:t>Feedback</a:t>
            </a:r>
          </a:p>
          <a:p>
            <a:pPr lvl="2"/>
            <a:r>
              <a:rPr lang="en-US" dirty="0" smtClean="0">
                <a:latin typeface="Bookman Old Style" pitchFamily="18" charset="0"/>
              </a:rPr>
              <a:t>Messages</a:t>
            </a:r>
          </a:p>
          <a:p>
            <a:pPr lvl="2"/>
            <a:r>
              <a:rPr lang="en-US" dirty="0" smtClean="0">
                <a:latin typeface="Bookman Old Style" pitchFamily="18" charset="0"/>
              </a:rPr>
              <a:t>Simulation Evaluations</a:t>
            </a:r>
          </a:p>
        </p:txBody>
      </p:sp>
      <p:sp>
        <p:nvSpPr>
          <p:cNvPr id="4" name="TextBox 3"/>
          <p:cNvSpPr txBox="1"/>
          <p:nvPr/>
        </p:nvSpPr>
        <p:spPr>
          <a:xfrm>
            <a:off x="2895600" y="5562600"/>
            <a:ext cx="2789546" cy="1231106"/>
          </a:xfrm>
          <a:prstGeom prst="rect">
            <a:avLst/>
          </a:prstGeom>
          <a:noFill/>
        </p:spPr>
        <p:txBody>
          <a:bodyPr wrap="none" rtlCol="0">
            <a:spAutoFit/>
          </a:bodyPr>
          <a:lstStyle/>
          <a:p>
            <a:r>
              <a:rPr lang="en-US" sz="2000" dirty="0" smtClean="0">
                <a:latin typeface="Bookman Old Style" pitchFamily="18" charset="0"/>
              </a:rPr>
              <a:t>Designers  Receive </a:t>
            </a:r>
          </a:p>
          <a:p>
            <a:pPr marL="285750" indent="-285750">
              <a:buFont typeface="Arial" pitchFamily="34" charset="0"/>
              <a:buChar char="•"/>
            </a:pPr>
            <a:r>
              <a:rPr lang="en-US" dirty="0" smtClean="0">
                <a:latin typeface="Bookman Old Style" pitchFamily="18" charset="0"/>
              </a:rPr>
              <a:t>Student Evaluations</a:t>
            </a:r>
          </a:p>
          <a:p>
            <a:pPr marL="285750" indent="-285750">
              <a:buFont typeface="Arial" pitchFamily="34" charset="0"/>
              <a:buChar char="•"/>
            </a:pPr>
            <a:r>
              <a:rPr lang="en-US" dirty="0" smtClean="0">
                <a:latin typeface="Bookman Old Style" pitchFamily="18" charset="0"/>
              </a:rPr>
              <a:t>Faculty </a:t>
            </a:r>
            <a:r>
              <a:rPr lang="en-US" dirty="0">
                <a:latin typeface="Bookman Old Style" pitchFamily="18" charset="0"/>
              </a:rPr>
              <a:t>Evaluations</a:t>
            </a:r>
          </a:p>
          <a:p>
            <a:endParaRPr lang="en-US" dirty="0"/>
          </a:p>
        </p:txBody>
      </p:sp>
      <p:pic>
        <p:nvPicPr>
          <p:cNvPr id="9" name="Picture 8" descr="http://t3.gstatic.com/images?q=tbn:ANd9GcScQcWlFZOlDtRWR4ebQeGG-2AUdgj5TEGqUpLEbmHbXIxSd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4973" y="1447800"/>
            <a:ext cx="1295400" cy="12896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http://t3.gstatic.com/images?q=tbn:ANd9GcScQcWlFZOlDtRWR4ebQeGG-2AUdgj5TEGqUpLEbmHbXIxSd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0915" y="1447800"/>
            <a:ext cx="1295400" cy="1289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2465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effectLst>
                  <a:outerShdw blurRad="38100" dist="38100" dir="2700000" algn="tl">
                    <a:srgbClr val="000000">
                      <a:alpha val="43137"/>
                    </a:srgbClr>
                  </a:outerShdw>
                </a:effectLst>
                <a:latin typeface="Bookman Old Style" pitchFamily="18" charset="0"/>
              </a:rPr>
              <a:t>Databases</a:t>
            </a:r>
            <a:endParaRPr lang="en-US" i="1" dirty="0">
              <a:effectLst>
                <a:outerShdw blurRad="38100" dist="38100" dir="2700000" algn="tl">
                  <a:srgbClr val="000000">
                    <a:alpha val="43137"/>
                  </a:srgbClr>
                </a:outerShdw>
              </a:effectLst>
              <a:latin typeface="Bookman Old Style" pitchFamily="18" charset="0"/>
            </a:endParaRPr>
          </a:p>
        </p:txBody>
      </p:sp>
      <p:sp>
        <p:nvSpPr>
          <p:cNvPr id="3" name="Content Placeholder 2"/>
          <p:cNvSpPr>
            <a:spLocks noGrp="1"/>
          </p:cNvSpPr>
          <p:nvPr>
            <p:ph idx="1"/>
          </p:nvPr>
        </p:nvSpPr>
        <p:spPr/>
        <p:txBody>
          <a:bodyPr numCol="2">
            <a:normAutofit fontScale="55000" lnSpcReduction="20000"/>
          </a:bodyPr>
          <a:lstStyle/>
          <a:p>
            <a:pPr>
              <a:buNone/>
            </a:pPr>
            <a:r>
              <a:rPr lang="en-US" sz="3600" dirty="0" smtClean="0">
                <a:latin typeface="Bookman Old Style" pitchFamily="18" charset="0"/>
              </a:rPr>
              <a:t>Content</a:t>
            </a:r>
            <a:r>
              <a:rPr lang="en-US" b="1" dirty="0" smtClean="0">
                <a:latin typeface="Bookman Old Style" pitchFamily="18" charset="0"/>
              </a:rPr>
              <a:t> </a:t>
            </a:r>
            <a:r>
              <a:rPr lang="en-US" dirty="0" smtClean="0">
                <a:latin typeface="Bookman Old Style" pitchFamily="18" charset="0"/>
              </a:rPr>
              <a:t> </a:t>
            </a:r>
          </a:p>
          <a:p>
            <a:pPr>
              <a:buNone/>
            </a:pPr>
            <a:r>
              <a:rPr lang="en-US" dirty="0">
                <a:latin typeface="Bookman Old Style" pitchFamily="18" charset="0"/>
              </a:rPr>
              <a:t>	</a:t>
            </a:r>
            <a:r>
              <a:rPr lang="en-US" dirty="0" smtClean="0">
                <a:latin typeface="Bookman Old Style" pitchFamily="18" charset="0"/>
              </a:rPr>
              <a:t>Primary Texts in Library, </a:t>
            </a:r>
          </a:p>
          <a:p>
            <a:pPr>
              <a:buNone/>
            </a:pPr>
            <a:r>
              <a:rPr lang="en-US" dirty="0">
                <a:latin typeface="Bookman Old Style" pitchFamily="18" charset="0"/>
              </a:rPr>
              <a:t>	</a:t>
            </a:r>
            <a:r>
              <a:rPr lang="en-US" dirty="0" smtClean="0">
                <a:latin typeface="Bookman Old Style" pitchFamily="18" charset="0"/>
              </a:rPr>
              <a:t>Videos in Projector, and </a:t>
            </a:r>
          </a:p>
          <a:p>
            <a:pPr>
              <a:buNone/>
            </a:pPr>
            <a:r>
              <a:rPr lang="en-US" dirty="0">
                <a:latin typeface="Bookman Old Style" pitchFamily="18" charset="0"/>
              </a:rPr>
              <a:t>	</a:t>
            </a:r>
            <a:r>
              <a:rPr lang="en-US" dirty="0" smtClean="0">
                <a:latin typeface="Bookman Old Style" pitchFamily="18" charset="0"/>
              </a:rPr>
              <a:t>Quotes from Landscape Scenarios</a:t>
            </a:r>
          </a:p>
          <a:p>
            <a:pPr>
              <a:buNone/>
            </a:pPr>
            <a:r>
              <a:rPr lang="en-US" sz="3600" dirty="0" smtClean="0">
                <a:latin typeface="Bookman Old Style" pitchFamily="18" charset="0"/>
              </a:rPr>
              <a:t>Course Activity  </a:t>
            </a:r>
          </a:p>
          <a:p>
            <a:pPr>
              <a:buNone/>
            </a:pPr>
            <a:r>
              <a:rPr lang="en-US" dirty="0">
                <a:latin typeface="Bookman Old Style" pitchFamily="18" charset="0"/>
              </a:rPr>
              <a:t>	</a:t>
            </a:r>
            <a:r>
              <a:rPr lang="en-US" dirty="0" smtClean="0">
                <a:latin typeface="Bookman Old Style" pitchFamily="18" charset="0"/>
              </a:rPr>
              <a:t>Monitoring Information</a:t>
            </a:r>
          </a:p>
          <a:p>
            <a:pPr>
              <a:buNone/>
            </a:pPr>
            <a:r>
              <a:rPr lang="en-US" dirty="0">
                <a:latin typeface="Bookman Old Style" pitchFamily="18" charset="0"/>
              </a:rPr>
              <a:t>	</a:t>
            </a:r>
            <a:r>
              <a:rPr lang="en-US" dirty="0" smtClean="0">
                <a:latin typeface="Bookman Old Style" pitchFamily="18" charset="0"/>
              </a:rPr>
              <a:t>Statistical Information</a:t>
            </a:r>
          </a:p>
          <a:p>
            <a:pPr>
              <a:buNone/>
            </a:pPr>
            <a:r>
              <a:rPr lang="en-US" sz="3600" dirty="0" smtClean="0">
                <a:latin typeface="Bookman Old Style" pitchFamily="18" charset="0"/>
              </a:rPr>
              <a:t>Course Documents</a:t>
            </a:r>
            <a:r>
              <a:rPr lang="en-US" dirty="0" smtClean="0">
                <a:latin typeface="Bookman Old Style" pitchFamily="18" charset="0"/>
              </a:rPr>
              <a:t>  </a:t>
            </a:r>
          </a:p>
          <a:p>
            <a:pPr>
              <a:buNone/>
            </a:pPr>
            <a:r>
              <a:rPr lang="en-US" dirty="0" smtClean="0">
                <a:latin typeface="Bookman Old Style" pitchFamily="18" charset="0"/>
              </a:rPr>
              <a:t>	Argumentation Forms</a:t>
            </a:r>
          </a:p>
          <a:p>
            <a:pPr>
              <a:buNone/>
            </a:pPr>
            <a:r>
              <a:rPr lang="en-US" dirty="0">
                <a:latin typeface="Bookman Old Style" pitchFamily="18" charset="0"/>
              </a:rPr>
              <a:t>	</a:t>
            </a:r>
            <a:r>
              <a:rPr lang="en-US" dirty="0" smtClean="0">
                <a:latin typeface="Bookman Old Style" pitchFamily="18" charset="0"/>
              </a:rPr>
              <a:t>Assignments</a:t>
            </a:r>
          </a:p>
          <a:p>
            <a:pPr>
              <a:buNone/>
            </a:pPr>
            <a:r>
              <a:rPr lang="en-US" dirty="0">
                <a:latin typeface="Bookman Old Style" pitchFamily="18" charset="0"/>
              </a:rPr>
              <a:t>	</a:t>
            </a:r>
            <a:r>
              <a:rPr lang="en-US" dirty="0" smtClean="0">
                <a:latin typeface="Bookman Old Style" pitchFamily="18" charset="0"/>
              </a:rPr>
              <a:t>Calendar</a:t>
            </a:r>
          </a:p>
          <a:p>
            <a:pPr>
              <a:buNone/>
            </a:pPr>
            <a:r>
              <a:rPr lang="en-US" dirty="0">
                <a:latin typeface="Bookman Old Style" pitchFamily="18" charset="0"/>
              </a:rPr>
              <a:t>	</a:t>
            </a:r>
            <a:r>
              <a:rPr lang="en-US" dirty="0" smtClean="0">
                <a:latin typeface="Bookman Old Style" pitchFamily="18" charset="0"/>
              </a:rPr>
              <a:t>Rubric Forms</a:t>
            </a:r>
          </a:p>
          <a:p>
            <a:pPr>
              <a:buNone/>
            </a:pPr>
            <a:r>
              <a:rPr lang="en-US" dirty="0">
                <a:latin typeface="Bookman Old Style" pitchFamily="18" charset="0"/>
              </a:rPr>
              <a:t>	</a:t>
            </a:r>
            <a:r>
              <a:rPr lang="en-US" dirty="0" smtClean="0">
                <a:latin typeface="Bookman Old Style" pitchFamily="18" charset="0"/>
              </a:rPr>
              <a:t>Sample Work</a:t>
            </a:r>
          </a:p>
          <a:p>
            <a:pPr>
              <a:buNone/>
            </a:pPr>
            <a:r>
              <a:rPr lang="en-US" dirty="0">
                <a:latin typeface="Bookman Old Style" pitchFamily="18" charset="0"/>
              </a:rPr>
              <a:t>	</a:t>
            </a:r>
            <a:r>
              <a:rPr lang="en-US" dirty="0" smtClean="0">
                <a:latin typeface="Bookman Old Style" pitchFamily="18" charset="0"/>
              </a:rPr>
              <a:t>Syllabus</a:t>
            </a:r>
          </a:p>
          <a:p>
            <a:pPr>
              <a:buNone/>
            </a:pPr>
            <a:endParaRPr lang="en-US" dirty="0" smtClean="0">
              <a:latin typeface="Bookman Old Style" pitchFamily="18" charset="0"/>
            </a:endParaRPr>
          </a:p>
          <a:p>
            <a:pPr>
              <a:buNone/>
            </a:pPr>
            <a:r>
              <a:rPr lang="en-US" sz="3600" dirty="0" smtClean="0">
                <a:latin typeface="Bookman Old Style" pitchFamily="18" charset="0"/>
              </a:rPr>
              <a:t>Help Desk</a:t>
            </a:r>
          </a:p>
          <a:p>
            <a:pPr>
              <a:buNone/>
            </a:pPr>
            <a:r>
              <a:rPr lang="en-US" dirty="0">
                <a:latin typeface="Bookman Old Style" pitchFamily="18" charset="0"/>
              </a:rPr>
              <a:t>	</a:t>
            </a:r>
            <a:r>
              <a:rPr lang="en-US" dirty="0" smtClean="0">
                <a:latin typeface="Bookman Old Style" pitchFamily="18" charset="0"/>
              </a:rPr>
              <a:t>FAQs</a:t>
            </a:r>
          </a:p>
          <a:p>
            <a:pPr>
              <a:buNone/>
            </a:pPr>
            <a:r>
              <a:rPr lang="en-US" dirty="0">
                <a:latin typeface="Bookman Old Style" pitchFamily="18" charset="0"/>
              </a:rPr>
              <a:t>	</a:t>
            </a:r>
            <a:r>
              <a:rPr lang="en-US" dirty="0" smtClean="0">
                <a:latin typeface="Bookman Old Style" pitchFamily="18" charset="0"/>
              </a:rPr>
              <a:t>IT</a:t>
            </a:r>
          </a:p>
          <a:p>
            <a:pPr>
              <a:buNone/>
            </a:pPr>
            <a:r>
              <a:rPr lang="en-US" sz="3600" dirty="0" smtClean="0">
                <a:latin typeface="Bookman Old Style" pitchFamily="18" charset="0"/>
              </a:rPr>
              <a:t>Scenarios</a:t>
            </a:r>
          </a:p>
          <a:p>
            <a:pPr>
              <a:buNone/>
            </a:pPr>
            <a:r>
              <a:rPr lang="en-US" dirty="0" smtClean="0">
                <a:latin typeface="Bookman Old Style" pitchFamily="18" charset="0"/>
              </a:rPr>
              <a:t>	AI </a:t>
            </a:r>
          </a:p>
          <a:p>
            <a:pPr>
              <a:buNone/>
            </a:pPr>
            <a:r>
              <a:rPr lang="en-US" dirty="0">
                <a:latin typeface="Bookman Old Style" pitchFamily="18" charset="0"/>
              </a:rPr>
              <a:t>	</a:t>
            </a:r>
            <a:r>
              <a:rPr lang="en-US" dirty="0" smtClean="0">
                <a:latin typeface="Bookman Old Style" pitchFamily="18" charset="0"/>
              </a:rPr>
              <a:t>Background</a:t>
            </a:r>
          </a:p>
          <a:p>
            <a:pPr>
              <a:buNone/>
            </a:pPr>
            <a:r>
              <a:rPr lang="en-US" dirty="0">
                <a:latin typeface="Bookman Old Style" pitchFamily="18" charset="0"/>
              </a:rPr>
              <a:t>	</a:t>
            </a:r>
            <a:r>
              <a:rPr lang="en-US" dirty="0" smtClean="0">
                <a:latin typeface="Bookman Old Style" pitchFamily="18" charset="0"/>
              </a:rPr>
              <a:t>Calculations</a:t>
            </a:r>
          </a:p>
          <a:p>
            <a:pPr>
              <a:buNone/>
            </a:pPr>
            <a:r>
              <a:rPr lang="en-US" dirty="0">
                <a:latin typeface="Bookman Old Style" pitchFamily="18" charset="0"/>
              </a:rPr>
              <a:t>	</a:t>
            </a:r>
            <a:r>
              <a:rPr lang="en-US" dirty="0" smtClean="0">
                <a:latin typeface="Bookman Old Style" pitchFamily="18" charset="0"/>
              </a:rPr>
              <a:t>Scenery Objects</a:t>
            </a:r>
          </a:p>
          <a:p>
            <a:pPr>
              <a:buNone/>
            </a:pPr>
            <a:r>
              <a:rPr lang="en-US" dirty="0" smtClean="0">
                <a:latin typeface="Bookman Old Style" pitchFamily="18" charset="0"/>
              </a:rPr>
              <a:t>	Sounds</a:t>
            </a:r>
          </a:p>
          <a:p>
            <a:pPr>
              <a:buNone/>
            </a:pPr>
            <a:r>
              <a:rPr lang="en-US" sz="3600" dirty="0" smtClean="0">
                <a:latin typeface="Bookman Old Style" pitchFamily="18" charset="0"/>
              </a:rPr>
              <a:t>Student Databases</a:t>
            </a:r>
          </a:p>
          <a:p>
            <a:pPr>
              <a:buNone/>
            </a:pPr>
            <a:r>
              <a:rPr lang="en-US" dirty="0">
                <a:latin typeface="Bookman Old Style" pitchFamily="18" charset="0"/>
              </a:rPr>
              <a:t>	</a:t>
            </a:r>
            <a:r>
              <a:rPr lang="en-US" dirty="0" smtClean="0">
                <a:latin typeface="Bookman Old Style" pitchFamily="18" charset="0"/>
              </a:rPr>
              <a:t>Assignments in Process</a:t>
            </a:r>
          </a:p>
          <a:p>
            <a:pPr>
              <a:buNone/>
            </a:pPr>
            <a:r>
              <a:rPr lang="en-US" dirty="0">
                <a:latin typeface="Bookman Old Style" pitchFamily="18" charset="0"/>
              </a:rPr>
              <a:t>	</a:t>
            </a:r>
            <a:r>
              <a:rPr lang="en-US" dirty="0" smtClean="0">
                <a:latin typeface="Bookman Old Style" pitchFamily="18" charset="0"/>
              </a:rPr>
              <a:t>Grading &amp; Feedback</a:t>
            </a:r>
          </a:p>
          <a:p>
            <a:pPr>
              <a:buNone/>
            </a:pPr>
            <a:r>
              <a:rPr lang="en-US" dirty="0">
                <a:latin typeface="Bookman Old Style" pitchFamily="18" charset="0"/>
              </a:rPr>
              <a:t>	</a:t>
            </a:r>
            <a:r>
              <a:rPr lang="en-US" dirty="0" smtClean="0">
                <a:latin typeface="Bookman Old Style" pitchFamily="18" charset="0"/>
              </a:rPr>
              <a:t>Notebook Contents</a:t>
            </a:r>
          </a:p>
          <a:p>
            <a:pPr>
              <a:buNone/>
            </a:pPr>
            <a:r>
              <a:rPr lang="en-US" dirty="0">
                <a:latin typeface="Bookman Old Style" pitchFamily="18" charset="0"/>
              </a:rPr>
              <a:t>	</a:t>
            </a:r>
            <a:r>
              <a:rPr lang="en-US" dirty="0" smtClean="0">
                <a:latin typeface="Bookman Old Style" pitchFamily="18" charset="0"/>
              </a:rPr>
              <a:t>Quotes on file</a:t>
            </a:r>
          </a:p>
          <a:p>
            <a:pPr>
              <a:buNone/>
            </a:pPr>
            <a:r>
              <a:rPr lang="en-US" dirty="0">
                <a:latin typeface="Bookman Old Style" pitchFamily="18" charset="0"/>
              </a:rPr>
              <a:t>	</a:t>
            </a:r>
            <a:r>
              <a:rPr lang="en-US" dirty="0" smtClean="0">
                <a:latin typeface="Bookman Old Style" pitchFamily="18" charset="0"/>
              </a:rPr>
              <a:t>Submissions</a:t>
            </a:r>
          </a:p>
        </p:txBody>
      </p:sp>
      <p:pic>
        <p:nvPicPr>
          <p:cNvPr id="19458" name="Picture 2" descr="http://t3.gstatic.com/images?q=tbn:ANd9GcRWkJF7w8xeusp9he85W85iIg0w9jIlkFCoxcvcvYHyEWZEI6uM"/>
          <p:cNvPicPr>
            <a:picLocks noChangeAspect="1" noChangeArrowheads="1"/>
          </p:cNvPicPr>
          <p:nvPr/>
        </p:nvPicPr>
        <p:blipFill>
          <a:blip r:embed="rId2" cstate="print"/>
          <a:srcRect/>
          <a:stretch>
            <a:fillRect/>
          </a:stretch>
        </p:blipFill>
        <p:spPr bwMode="auto">
          <a:xfrm>
            <a:off x="6400800" y="1524000"/>
            <a:ext cx="2267049" cy="1676400"/>
          </a:xfrm>
          <a:prstGeom prst="rect">
            <a:avLst/>
          </a:prstGeom>
          <a:noFill/>
          <a:effectLst>
            <a:outerShdw blurRad="50800" dist="38100" dir="2700000" algn="tl" rotWithShape="0">
              <a:prstClr val="black">
                <a:alpha val="40000"/>
              </a:prstClr>
            </a:outerShdw>
          </a:effectLst>
        </p:spPr>
      </p:pic>
      <p:pic>
        <p:nvPicPr>
          <p:cNvPr id="3076" name="Picture 4" descr="http://www.ncesc1.com/pmi/images/OldFilesPhoto.jpg"/>
          <p:cNvPicPr>
            <a:picLocks noChangeAspect="1" noChangeArrowheads="1"/>
          </p:cNvPicPr>
          <p:nvPr/>
        </p:nvPicPr>
        <p:blipFill>
          <a:blip r:embed="rId3" cstate="print">
            <a:grayscl/>
          </a:blip>
          <a:srcRect/>
          <a:stretch>
            <a:fillRect/>
          </a:stretch>
        </p:blipFill>
        <p:spPr bwMode="auto">
          <a:xfrm>
            <a:off x="2590800" y="4495801"/>
            <a:ext cx="2162175" cy="147212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lstStyle/>
          <a:p>
            <a:r>
              <a:rPr lang="en-US" i="1" dirty="0" smtClean="0">
                <a:effectLst>
                  <a:outerShdw blurRad="38100" dist="38100" dir="2700000" algn="tl">
                    <a:srgbClr val="000000">
                      <a:alpha val="43137"/>
                    </a:srgbClr>
                  </a:outerShdw>
                </a:effectLst>
                <a:latin typeface="Bookman Old Style" pitchFamily="18" charset="0"/>
              </a:rPr>
              <a:t>Menus</a:t>
            </a:r>
            <a:endParaRPr lang="en-US" i="1" dirty="0">
              <a:effectLst>
                <a:outerShdw blurRad="38100" dist="38100" dir="2700000" algn="tl">
                  <a:srgbClr val="000000">
                    <a:alpha val="43137"/>
                  </a:srgbClr>
                </a:outerShdw>
              </a:effectLst>
              <a:latin typeface="Bookman Old Style" pitchFamily="18" charset="0"/>
            </a:endParaRPr>
          </a:p>
        </p:txBody>
      </p:sp>
      <p:sp>
        <p:nvSpPr>
          <p:cNvPr id="6" name="TextBox 5"/>
          <p:cNvSpPr txBox="1"/>
          <p:nvPr/>
        </p:nvSpPr>
        <p:spPr>
          <a:xfrm>
            <a:off x="457200" y="1447800"/>
            <a:ext cx="1003801" cy="3200876"/>
          </a:xfrm>
          <a:prstGeom prst="rect">
            <a:avLst/>
          </a:prstGeom>
          <a:noFill/>
        </p:spPr>
        <p:txBody>
          <a:bodyPr wrap="square" rtlCol="0">
            <a:spAutoFit/>
          </a:bodyPr>
          <a:lstStyle/>
          <a:p>
            <a:pPr>
              <a:buNone/>
            </a:pPr>
            <a:endParaRPr lang="en-US" sz="2000" dirty="0" smtClean="0">
              <a:latin typeface="Bookman Old Style" pitchFamily="18" charset="0"/>
            </a:endParaRPr>
          </a:p>
          <a:p>
            <a:pPr>
              <a:buNone/>
            </a:pPr>
            <a:r>
              <a:rPr lang="en-US" sz="2000" dirty="0" smtClean="0">
                <a:latin typeface="Bookman Old Style" pitchFamily="18" charset="0"/>
              </a:rPr>
              <a:t>File</a:t>
            </a:r>
            <a:r>
              <a:rPr lang="en-US" dirty="0" smtClean="0">
                <a:latin typeface="Bookman Old Style" pitchFamily="18" charset="0"/>
              </a:rPr>
              <a:t> </a:t>
            </a:r>
          </a:p>
          <a:p>
            <a:pPr>
              <a:buNone/>
            </a:pPr>
            <a:r>
              <a:rPr lang="en-US" dirty="0" smtClean="0">
                <a:solidFill>
                  <a:schemeClr val="tx2">
                    <a:lumMod val="75000"/>
                  </a:schemeClr>
                </a:solidFill>
                <a:latin typeface="Bookman Old Style" pitchFamily="18" charset="0"/>
              </a:rPr>
              <a:t>Exit</a:t>
            </a:r>
          </a:p>
          <a:p>
            <a:pPr>
              <a:buNone/>
            </a:pPr>
            <a:r>
              <a:rPr lang="en-US" dirty="0" smtClean="0">
                <a:solidFill>
                  <a:schemeClr val="tx2">
                    <a:lumMod val="75000"/>
                  </a:schemeClr>
                </a:solidFill>
                <a:latin typeface="Bookman Old Style" pitchFamily="18" charset="0"/>
              </a:rPr>
              <a:t>Export</a:t>
            </a:r>
          </a:p>
          <a:p>
            <a:pPr>
              <a:buNone/>
            </a:pPr>
            <a:r>
              <a:rPr lang="en-US" dirty="0" smtClean="0">
                <a:solidFill>
                  <a:schemeClr val="tx2">
                    <a:lumMod val="75000"/>
                  </a:schemeClr>
                </a:solidFill>
                <a:latin typeface="Bookman Old Style" pitchFamily="18" charset="0"/>
              </a:rPr>
              <a:t>Paste</a:t>
            </a:r>
          </a:p>
          <a:p>
            <a:pPr>
              <a:buNone/>
            </a:pPr>
            <a:r>
              <a:rPr lang="en-US" dirty="0" smtClean="0">
                <a:solidFill>
                  <a:schemeClr val="tx2">
                    <a:lumMod val="75000"/>
                  </a:schemeClr>
                </a:solidFill>
                <a:latin typeface="Bookman Old Style" pitchFamily="18" charset="0"/>
              </a:rPr>
              <a:t>Print</a:t>
            </a:r>
          </a:p>
          <a:p>
            <a:pPr>
              <a:buNone/>
            </a:pPr>
            <a:r>
              <a:rPr lang="en-US" dirty="0" smtClean="0">
                <a:solidFill>
                  <a:schemeClr val="tx2">
                    <a:lumMod val="75000"/>
                  </a:schemeClr>
                </a:solidFill>
                <a:latin typeface="Bookman Old Style" pitchFamily="18" charset="0"/>
              </a:rPr>
              <a:t>Restart</a:t>
            </a:r>
          </a:p>
          <a:p>
            <a:pPr>
              <a:buNone/>
            </a:pPr>
            <a:r>
              <a:rPr lang="en-US" dirty="0" smtClean="0">
                <a:solidFill>
                  <a:schemeClr val="tx2">
                    <a:lumMod val="75000"/>
                  </a:schemeClr>
                </a:solidFill>
                <a:latin typeface="Bookman Old Style" pitchFamily="18" charset="0"/>
              </a:rPr>
              <a:t>Save</a:t>
            </a:r>
          </a:p>
          <a:p>
            <a:pPr>
              <a:buNone/>
            </a:pPr>
            <a:r>
              <a:rPr lang="en-US" dirty="0" smtClean="0">
                <a:solidFill>
                  <a:schemeClr val="tx2">
                    <a:lumMod val="75000"/>
                  </a:schemeClr>
                </a:solidFill>
                <a:latin typeface="Bookman Old Style" pitchFamily="18" charset="0"/>
              </a:rPr>
              <a:t>Send</a:t>
            </a:r>
          </a:p>
          <a:p>
            <a:pPr>
              <a:buNone/>
            </a:pPr>
            <a:r>
              <a:rPr lang="en-US" dirty="0" smtClean="0">
                <a:solidFill>
                  <a:schemeClr val="tx2">
                    <a:lumMod val="75000"/>
                  </a:schemeClr>
                </a:solidFill>
                <a:latin typeface="Bookman Old Style" pitchFamily="18" charset="0"/>
              </a:rPr>
              <a:t>View</a:t>
            </a:r>
          </a:p>
          <a:p>
            <a:endParaRPr lang="en-US" dirty="0"/>
          </a:p>
        </p:txBody>
      </p:sp>
      <p:sp>
        <p:nvSpPr>
          <p:cNvPr id="7" name="TextBox 6"/>
          <p:cNvSpPr txBox="1"/>
          <p:nvPr/>
        </p:nvSpPr>
        <p:spPr>
          <a:xfrm>
            <a:off x="1584007" y="1447800"/>
            <a:ext cx="1340168" cy="2923877"/>
          </a:xfrm>
          <a:prstGeom prst="rect">
            <a:avLst/>
          </a:prstGeom>
          <a:noFill/>
        </p:spPr>
        <p:txBody>
          <a:bodyPr wrap="square" rtlCol="0">
            <a:spAutoFit/>
          </a:bodyPr>
          <a:lstStyle/>
          <a:p>
            <a:pPr>
              <a:buNone/>
            </a:pPr>
            <a:endParaRPr lang="en-US" sz="2000" dirty="0" smtClean="0">
              <a:latin typeface="Bookman Old Style" pitchFamily="18" charset="0"/>
            </a:endParaRPr>
          </a:p>
          <a:p>
            <a:pPr>
              <a:buNone/>
            </a:pPr>
            <a:r>
              <a:rPr lang="en-US" sz="2000" dirty="0" smtClean="0">
                <a:latin typeface="Bookman Old Style" pitchFamily="18" charset="0"/>
              </a:rPr>
              <a:t>Go To</a:t>
            </a:r>
          </a:p>
          <a:p>
            <a:pPr>
              <a:buNone/>
            </a:pPr>
            <a:r>
              <a:rPr lang="en-US" dirty="0" smtClean="0">
                <a:solidFill>
                  <a:schemeClr val="tx2">
                    <a:lumMod val="75000"/>
                  </a:schemeClr>
                </a:solidFill>
                <a:latin typeface="Bookman Old Style" pitchFamily="18" charset="0"/>
              </a:rPr>
              <a:t>Center</a:t>
            </a:r>
          </a:p>
          <a:p>
            <a:pPr>
              <a:buNone/>
            </a:pPr>
            <a:r>
              <a:rPr lang="en-US" dirty="0" smtClean="0">
                <a:solidFill>
                  <a:schemeClr val="tx2">
                    <a:lumMod val="75000"/>
                  </a:schemeClr>
                </a:solidFill>
                <a:latin typeface="Bookman Old Style" pitchFamily="18" charset="0"/>
              </a:rPr>
              <a:t>Desk</a:t>
            </a:r>
          </a:p>
          <a:p>
            <a:pPr>
              <a:buNone/>
            </a:pPr>
            <a:r>
              <a:rPr lang="en-US" dirty="0" smtClean="0">
                <a:solidFill>
                  <a:schemeClr val="tx2">
                    <a:lumMod val="75000"/>
                  </a:schemeClr>
                </a:solidFill>
                <a:latin typeface="Bookman Old Style" pitchFamily="18" charset="0"/>
              </a:rPr>
              <a:t>Library</a:t>
            </a:r>
          </a:p>
          <a:p>
            <a:pPr>
              <a:buNone/>
            </a:pPr>
            <a:r>
              <a:rPr lang="en-US" dirty="0" smtClean="0">
                <a:solidFill>
                  <a:schemeClr val="tx2">
                    <a:lumMod val="75000"/>
                  </a:schemeClr>
                </a:solidFill>
                <a:latin typeface="Bookman Old Style" pitchFamily="18" charset="0"/>
              </a:rPr>
              <a:t>Notebook</a:t>
            </a:r>
          </a:p>
          <a:p>
            <a:pPr>
              <a:buNone/>
            </a:pPr>
            <a:r>
              <a:rPr lang="en-US" dirty="0" smtClean="0">
                <a:solidFill>
                  <a:schemeClr val="tx2">
                    <a:lumMod val="75000"/>
                  </a:schemeClr>
                </a:solidFill>
                <a:latin typeface="Bookman Old Style" pitchFamily="18" charset="0"/>
              </a:rPr>
              <a:t>Projector</a:t>
            </a:r>
          </a:p>
          <a:p>
            <a:pPr>
              <a:buNone/>
            </a:pPr>
            <a:r>
              <a:rPr lang="en-US" dirty="0" smtClean="0">
                <a:solidFill>
                  <a:schemeClr val="tx2">
                    <a:lumMod val="75000"/>
                  </a:schemeClr>
                </a:solidFill>
                <a:latin typeface="Bookman Old Style" pitchFamily="18" charset="0"/>
              </a:rPr>
              <a:t>Quotes</a:t>
            </a:r>
          </a:p>
          <a:p>
            <a:pPr>
              <a:buNone/>
            </a:pPr>
            <a:r>
              <a:rPr lang="en-US" dirty="0" smtClean="0">
                <a:solidFill>
                  <a:schemeClr val="tx2">
                    <a:lumMod val="75000"/>
                  </a:schemeClr>
                </a:solidFill>
                <a:latin typeface="Bookman Old Style" pitchFamily="18" charset="0"/>
              </a:rPr>
              <a:t>Scenario</a:t>
            </a:r>
          </a:p>
          <a:p>
            <a:pPr>
              <a:buNone/>
            </a:pPr>
            <a:r>
              <a:rPr lang="en-US" dirty="0" smtClean="0">
                <a:solidFill>
                  <a:schemeClr val="tx2">
                    <a:lumMod val="75000"/>
                  </a:schemeClr>
                </a:solidFill>
                <a:latin typeface="Bookman Old Style" pitchFamily="18" charset="0"/>
              </a:rPr>
              <a:t>Sounds</a:t>
            </a:r>
            <a:endParaRPr lang="en-US" dirty="0">
              <a:solidFill>
                <a:schemeClr val="tx2">
                  <a:lumMod val="75000"/>
                </a:schemeClr>
              </a:solidFill>
            </a:endParaRPr>
          </a:p>
        </p:txBody>
      </p:sp>
      <p:sp>
        <p:nvSpPr>
          <p:cNvPr id="8" name="Content Placeholder 7"/>
          <p:cNvSpPr>
            <a:spLocks noGrp="1"/>
          </p:cNvSpPr>
          <p:nvPr>
            <p:ph idx="1"/>
          </p:nvPr>
        </p:nvSpPr>
        <p:spPr>
          <a:xfrm>
            <a:off x="5044440" y="1463040"/>
            <a:ext cx="1143000" cy="1752600"/>
          </a:xfrm>
        </p:spPr>
        <p:txBody>
          <a:bodyPr>
            <a:normAutofit fontScale="85000" lnSpcReduction="10000"/>
          </a:bodyPr>
          <a:lstStyle/>
          <a:p>
            <a:pPr>
              <a:buNone/>
            </a:pPr>
            <a:endParaRPr lang="en-US" sz="2200" dirty="0" smtClean="0">
              <a:latin typeface="Bookman Old Style" pitchFamily="18" charset="0"/>
            </a:endParaRPr>
          </a:p>
          <a:p>
            <a:pPr>
              <a:buNone/>
            </a:pPr>
            <a:r>
              <a:rPr lang="en-US" sz="2200" dirty="0" smtClean="0">
                <a:latin typeface="Bookman Old Style" pitchFamily="18" charset="0"/>
              </a:rPr>
              <a:t>Help</a:t>
            </a:r>
          </a:p>
          <a:p>
            <a:pPr>
              <a:buNone/>
            </a:pPr>
            <a:r>
              <a:rPr lang="en-US" sz="1900" dirty="0" smtClean="0">
                <a:solidFill>
                  <a:schemeClr val="tx2">
                    <a:lumMod val="75000"/>
                  </a:schemeClr>
                </a:solidFill>
                <a:latin typeface="Bookman Old Style" pitchFamily="18" charset="0"/>
              </a:rPr>
              <a:t>FAQs</a:t>
            </a:r>
          </a:p>
          <a:p>
            <a:pPr>
              <a:buNone/>
            </a:pPr>
            <a:r>
              <a:rPr lang="en-US" sz="1900" dirty="0" smtClean="0">
                <a:solidFill>
                  <a:schemeClr val="tx2">
                    <a:lumMod val="75000"/>
                  </a:schemeClr>
                </a:solidFill>
                <a:latin typeface="Bookman Old Style" pitchFamily="18" charset="0"/>
              </a:rPr>
              <a:t>Forms</a:t>
            </a:r>
          </a:p>
          <a:p>
            <a:pPr>
              <a:buNone/>
            </a:pPr>
            <a:r>
              <a:rPr lang="en-US" sz="1900" dirty="0" smtClean="0">
                <a:solidFill>
                  <a:schemeClr val="tx2">
                    <a:lumMod val="75000"/>
                  </a:schemeClr>
                </a:solidFill>
                <a:latin typeface="Bookman Old Style" pitchFamily="18" charset="0"/>
              </a:rPr>
              <a:t>IT</a:t>
            </a:r>
          </a:p>
          <a:p>
            <a:pPr>
              <a:buNone/>
            </a:pPr>
            <a:r>
              <a:rPr lang="en-US" sz="1900" dirty="0" smtClean="0">
                <a:solidFill>
                  <a:schemeClr val="tx2">
                    <a:lumMod val="75000"/>
                  </a:schemeClr>
                </a:solidFill>
                <a:latin typeface="Bookman Old Style" pitchFamily="18" charset="0"/>
              </a:rPr>
              <a:t>Syllabus</a:t>
            </a:r>
            <a:endParaRPr lang="en-US" sz="1900" dirty="0">
              <a:solidFill>
                <a:schemeClr val="tx2">
                  <a:lumMod val="75000"/>
                </a:schemeClr>
              </a:solidFill>
              <a:latin typeface="Bookman Old Style" pitchFamily="18" charset="0"/>
            </a:endParaRPr>
          </a:p>
        </p:txBody>
      </p:sp>
      <p:sp>
        <p:nvSpPr>
          <p:cNvPr id="9" name="TextBox 8"/>
          <p:cNvSpPr txBox="1"/>
          <p:nvPr/>
        </p:nvSpPr>
        <p:spPr>
          <a:xfrm>
            <a:off x="3047999" y="1447324"/>
            <a:ext cx="2023311" cy="3200876"/>
          </a:xfrm>
          <a:prstGeom prst="rect">
            <a:avLst/>
          </a:prstGeom>
          <a:noFill/>
        </p:spPr>
        <p:txBody>
          <a:bodyPr wrap="none" rtlCol="0">
            <a:spAutoFit/>
          </a:bodyPr>
          <a:lstStyle/>
          <a:p>
            <a:pPr>
              <a:buNone/>
            </a:pPr>
            <a:endParaRPr lang="en-US" sz="2000" dirty="0" smtClean="0">
              <a:latin typeface="Bookman Old Style" pitchFamily="18" charset="0"/>
            </a:endParaRPr>
          </a:p>
          <a:p>
            <a:pPr>
              <a:buNone/>
            </a:pPr>
            <a:r>
              <a:rPr lang="en-US" sz="2000" dirty="0" smtClean="0">
                <a:latin typeface="Bookman Old Style" pitchFamily="18" charset="0"/>
              </a:rPr>
              <a:t>View</a:t>
            </a:r>
          </a:p>
          <a:p>
            <a:pPr>
              <a:buNone/>
            </a:pPr>
            <a:r>
              <a:rPr lang="en-US" dirty="0" smtClean="0">
                <a:solidFill>
                  <a:schemeClr val="tx2">
                    <a:lumMod val="75000"/>
                  </a:schemeClr>
                </a:solidFill>
                <a:latin typeface="Bookman Old Style" pitchFamily="18" charset="0"/>
              </a:rPr>
              <a:t>Announcements</a:t>
            </a:r>
          </a:p>
          <a:p>
            <a:pPr>
              <a:buNone/>
            </a:pPr>
            <a:r>
              <a:rPr lang="en-US" dirty="0" smtClean="0">
                <a:solidFill>
                  <a:schemeClr val="tx2">
                    <a:lumMod val="75000"/>
                  </a:schemeClr>
                </a:solidFill>
                <a:latin typeface="Bookman Old Style" pitchFamily="18" charset="0"/>
              </a:rPr>
              <a:t>Assignments</a:t>
            </a:r>
          </a:p>
          <a:p>
            <a:pPr>
              <a:buNone/>
            </a:pPr>
            <a:r>
              <a:rPr lang="en-US" dirty="0" smtClean="0">
                <a:solidFill>
                  <a:schemeClr val="tx2">
                    <a:lumMod val="75000"/>
                  </a:schemeClr>
                </a:solidFill>
                <a:latin typeface="Bookman Old Style" pitchFamily="18" charset="0"/>
              </a:rPr>
              <a:t>Calendar</a:t>
            </a:r>
          </a:p>
          <a:p>
            <a:pPr>
              <a:buNone/>
            </a:pPr>
            <a:r>
              <a:rPr lang="en-US" dirty="0" smtClean="0">
                <a:solidFill>
                  <a:schemeClr val="tx2">
                    <a:lumMod val="75000"/>
                  </a:schemeClr>
                </a:solidFill>
                <a:latin typeface="Bookman Old Style" pitchFamily="18" charset="0"/>
              </a:rPr>
              <a:t>Grades</a:t>
            </a:r>
          </a:p>
          <a:p>
            <a:pPr>
              <a:buNone/>
            </a:pPr>
            <a:r>
              <a:rPr lang="en-US" dirty="0" smtClean="0">
                <a:solidFill>
                  <a:schemeClr val="tx2">
                    <a:lumMod val="75000"/>
                  </a:schemeClr>
                </a:solidFill>
                <a:latin typeface="Bookman Old Style" pitchFamily="18" charset="0"/>
              </a:rPr>
              <a:t>Feedback</a:t>
            </a:r>
          </a:p>
          <a:p>
            <a:pPr>
              <a:buNone/>
            </a:pPr>
            <a:r>
              <a:rPr lang="en-US" dirty="0" smtClean="0">
                <a:solidFill>
                  <a:schemeClr val="tx2">
                    <a:lumMod val="75000"/>
                  </a:schemeClr>
                </a:solidFill>
                <a:latin typeface="Bookman Old Style" pitchFamily="18" charset="0"/>
              </a:rPr>
              <a:t>Messaging</a:t>
            </a:r>
          </a:p>
          <a:p>
            <a:pPr>
              <a:buNone/>
            </a:pPr>
            <a:r>
              <a:rPr lang="en-US" dirty="0" smtClean="0">
                <a:solidFill>
                  <a:schemeClr val="tx2">
                    <a:lumMod val="75000"/>
                  </a:schemeClr>
                </a:solidFill>
                <a:latin typeface="Bookman Old Style" pitchFamily="18" charset="0"/>
              </a:rPr>
              <a:t>Notebook</a:t>
            </a:r>
          </a:p>
          <a:p>
            <a:pPr>
              <a:buNone/>
            </a:pPr>
            <a:r>
              <a:rPr lang="en-US" dirty="0" smtClean="0">
                <a:solidFill>
                  <a:schemeClr val="tx2">
                    <a:lumMod val="75000"/>
                  </a:schemeClr>
                </a:solidFill>
                <a:latin typeface="Bookman Old Style" pitchFamily="18" charset="0"/>
              </a:rPr>
              <a:t>Rubric</a:t>
            </a:r>
          </a:p>
          <a:p>
            <a:endParaRPr lang="en-US" dirty="0"/>
          </a:p>
        </p:txBody>
      </p:sp>
      <p:sp>
        <p:nvSpPr>
          <p:cNvPr id="10" name="TextBox 9"/>
          <p:cNvSpPr txBox="1"/>
          <p:nvPr/>
        </p:nvSpPr>
        <p:spPr>
          <a:xfrm>
            <a:off x="3200400" y="4602480"/>
            <a:ext cx="2743200" cy="1754326"/>
          </a:xfrm>
          <a:prstGeom prst="rect">
            <a:avLst/>
          </a:prstGeom>
          <a:noFill/>
        </p:spPr>
        <p:txBody>
          <a:bodyPr wrap="square" rtlCol="0">
            <a:spAutoFit/>
          </a:bodyPr>
          <a:lstStyle/>
          <a:p>
            <a:pPr algn="ctr"/>
            <a:r>
              <a:rPr lang="en-US" dirty="0" smtClean="0">
                <a:latin typeface="Bookman Old Style" pitchFamily="18" charset="0"/>
              </a:rPr>
              <a:t>Dropdown Menus allow students to access all areas of </a:t>
            </a:r>
          </a:p>
          <a:p>
            <a:pPr algn="ctr"/>
            <a:r>
              <a:rPr lang="en-US" dirty="0" smtClean="0">
                <a:latin typeface="Bookman Old Style" pitchFamily="18" charset="0"/>
              </a:rPr>
              <a:t>the class regardless </a:t>
            </a:r>
          </a:p>
          <a:p>
            <a:pPr algn="ctr"/>
            <a:r>
              <a:rPr lang="en-US" dirty="0" smtClean="0">
                <a:latin typeface="Bookman Old Style" pitchFamily="18" charset="0"/>
              </a:rPr>
              <a:t>of location in the simulation.</a:t>
            </a:r>
            <a:endParaRPr lang="en-US" dirty="0">
              <a:latin typeface="Bookman Old Style" pitchFamily="18" charset="0"/>
            </a:endParaRPr>
          </a:p>
        </p:txBody>
      </p:sp>
      <p:pic>
        <p:nvPicPr>
          <p:cNvPr id="12" name="Picture 2" descr="http://t3.gstatic.com/images?q=tbn:ANd9GcSn_mmp32G_jco8XRCAeYIi9I_AZe2KqfvwY2BHJtCiI2ZYxqkzG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572000"/>
            <a:ext cx="2514600" cy="18192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t1.gstatic.com/images?q=tbn:ANd9GcSqvn4PLNDvcGopzPEsT8QriQOF9drKUO61R-rY0Vf3Nj4jNTGk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648200"/>
            <a:ext cx="2619375" cy="17430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172200" y="1463040"/>
            <a:ext cx="1643399" cy="1554272"/>
          </a:xfrm>
          <a:prstGeom prst="rect">
            <a:avLst/>
          </a:prstGeom>
          <a:noFill/>
        </p:spPr>
        <p:txBody>
          <a:bodyPr wrap="none" rtlCol="0">
            <a:spAutoFit/>
          </a:bodyPr>
          <a:lstStyle/>
          <a:p>
            <a:endParaRPr lang="en-US" sz="1900" dirty="0" smtClean="0">
              <a:latin typeface="Bookman Old Style" pitchFamily="18" charset="0"/>
            </a:endParaRPr>
          </a:p>
          <a:p>
            <a:r>
              <a:rPr lang="en-US" sz="2000" dirty="0" smtClean="0">
                <a:latin typeface="Bookman Old Style" pitchFamily="18" charset="0"/>
              </a:rPr>
              <a:t>Cursor</a:t>
            </a:r>
          </a:p>
          <a:p>
            <a:r>
              <a:rPr lang="en-US" dirty="0" smtClean="0">
                <a:solidFill>
                  <a:schemeClr val="tx2">
                    <a:lumMod val="50000"/>
                  </a:schemeClr>
                </a:solidFill>
                <a:latin typeface="Bookman Old Style" pitchFamily="18" charset="0"/>
              </a:rPr>
              <a:t>Free Look</a:t>
            </a:r>
          </a:p>
          <a:p>
            <a:r>
              <a:rPr lang="en-US" dirty="0" smtClean="0">
                <a:solidFill>
                  <a:schemeClr val="tx2">
                    <a:lumMod val="50000"/>
                  </a:schemeClr>
                </a:solidFill>
                <a:latin typeface="Bookman Old Style" pitchFamily="18" charset="0"/>
              </a:rPr>
              <a:t>Cursor Mode</a:t>
            </a:r>
          </a:p>
          <a:p>
            <a:endParaRPr lang="en-US" sz="2000" dirty="0">
              <a:latin typeface="Bookman Old Styl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6">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anim calcmode="lin" valueType="num">
                                      <p:cBhvr additive="base">
                                        <p:cTn id="11"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6">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 calcmode="lin" valueType="num">
                                      <p:cBhvr additive="base">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6">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6">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anim calcmode="lin" valueType="num">
                                      <p:cBhvr additive="base">
                                        <p:cTn id="23"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6">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 calcmode="lin" valueType="num">
                                      <p:cBhvr additive="base">
                                        <p:cTn id="27"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6">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 calcmode="lin" valueType="num">
                                      <p:cBhvr additive="base">
                                        <p:cTn id="31"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6">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 calcmode="lin" valueType="num">
                                      <p:cBhvr additive="base">
                                        <p:cTn id="35"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36" dur="10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7">
                                            <p:txEl>
                                              <p:pRg st="2" end="2"/>
                                            </p:txEl>
                                          </p:spTgt>
                                        </p:tgtEl>
                                        <p:attrNameLst>
                                          <p:attrName>style.visibility</p:attrName>
                                        </p:attrNameLst>
                                      </p:cBhvr>
                                      <p:to>
                                        <p:strVal val="visible"/>
                                      </p:to>
                                    </p:set>
                                    <p:anim calcmode="lin" valueType="num">
                                      <p:cBhvr additive="base">
                                        <p:cTn id="4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42" dur="1000" fill="hold"/>
                                        <p:tgtEl>
                                          <p:spTgt spid="7">
                                            <p:txEl>
                                              <p:pRg st="2" end="2"/>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
                                            <p:txEl>
                                              <p:pRg st="3" end="3"/>
                                            </p:txEl>
                                          </p:spTgt>
                                        </p:tgtEl>
                                        <p:attrNameLst>
                                          <p:attrName>style.visibility</p:attrName>
                                        </p:attrNameLst>
                                      </p:cBhvr>
                                      <p:to>
                                        <p:strVal val="visible"/>
                                      </p:to>
                                    </p:set>
                                    <p:anim calcmode="lin" valueType="num">
                                      <p:cBhvr additive="base">
                                        <p:cTn id="4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46" dur="1000" fill="hold"/>
                                        <p:tgtEl>
                                          <p:spTgt spid="7">
                                            <p:txEl>
                                              <p:pRg st="3" end="3"/>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7">
                                            <p:txEl>
                                              <p:pRg st="4" end="4"/>
                                            </p:txEl>
                                          </p:spTgt>
                                        </p:tgtEl>
                                        <p:attrNameLst>
                                          <p:attrName>style.visibility</p:attrName>
                                        </p:attrNameLst>
                                      </p:cBhvr>
                                      <p:to>
                                        <p:strVal val="visible"/>
                                      </p:to>
                                    </p:set>
                                    <p:anim calcmode="lin" valueType="num">
                                      <p:cBhvr additive="base">
                                        <p:cTn id="4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7">
                                            <p:txEl>
                                              <p:pRg st="4" end="4"/>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7">
                                            <p:txEl>
                                              <p:pRg st="5" end="5"/>
                                            </p:txEl>
                                          </p:spTgt>
                                        </p:tgtEl>
                                        <p:attrNameLst>
                                          <p:attrName>style.visibility</p:attrName>
                                        </p:attrNameLst>
                                      </p:cBhvr>
                                      <p:to>
                                        <p:strVal val="visible"/>
                                      </p:to>
                                    </p:set>
                                    <p:anim calcmode="lin" valueType="num">
                                      <p:cBhvr additive="base">
                                        <p:cTn id="5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54" dur="1000" fill="hold"/>
                                        <p:tgtEl>
                                          <p:spTgt spid="7">
                                            <p:txEl>
                                              <p:pRg st="5" end="5"/>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7">
                                            <p:txEl>
                                              <p:pRg st="6" end="6"/>
                                            </p:txEl>
                                          </p:spTgt>
                                        </p:tgtEl>
                                        <p:attrNameLst>
                                          <p:attrName>style.visibility</p:attrName>
                                        </p:attrNameLst>
                                      </p:cBhvr>
                                      <p:to>
                                        <p:strVal val="visible"/>
                                      </p:to>
                                    </p:set>
                                    <p:anim calcmode="lin" valueType="num">
                                      <p:cBhvr additive="base">
                                        <p:cTn id="57"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58" dur="1000" fill="hold"/>
                                        <p:tgtEl>
                                          <p:spTgt spid="7">
                                            <p:txEl>
                                              <p:pRg st="6" end="6"/>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
                                            <p:txEl>
                                              <p:pRg st="7" end="7"/>
                                            </p:txEl>
                                          </p:spTgt>
                                        </p:tgtEl>
                                        <p:attrNameLst>
                                          <p:attrName>style.visibility</p:attrName>
                                        </p:attrNameLst>
                                      </p:cBhvr>
                                      <p:to>
                                        <p:strVal val="visible"/>
                                      </p:to>
                                    </p:set>
                                    <p:anim calcmode="lin" valueType="num">
                                      <p:cBhvr additive="base">
                                        <p:cTn id="61"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62" dur="1000" fill="hold"/>
                                        <p:tgtEl>
                                          <p:spTgt spid="7">
                                            <p:txEl>
                                              <p:pRg st="7" end="7"/>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7">
                                            <p:txEl>
                                              <p:pRg st="8" end="8"/>
                                            </p:txEl>
                                          </p:spTgt>
                                        </p:tgtEl>
                                        <p:attrNameLst>
                                          <p:attrName>style.visibility</p:attrName>
                                        </p:attrNameLst>
                                      </p:cBhvr>
                                      <p:to>
                                        <p:strVal val="visible"/>
                                      </p:to>
                                    </p:set>
                                    <p:anim calcmode="lin" valueType="num">
                                      <p:cBhvr additive="base">
                                        <p:cTn id="65"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66" dur="1000" fill="hold"/>
                                        <p:tgtEl>
                                          <p:spTgt spid="7">
                                            <p:txEl>
                                              <p:pRg st="8" end="8"/>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7">
                                            <p:txEl>
                                              <p:pRg st="9" end="9"/>
                                            </p:txEl>
                                          </p:spTgt>
                                        </p:tgtEl>
                                        <p:attrNameLst>
                                          <p:attrName>style.visibility</p:attrName>
                                        </p:attrNameLst>
                                      </p:cBhvr>
                                      <p:to>
                                        <p:strVal val="visible"/>
                                      </p:to>
                                    </p:set>
                                    <p:anim calcmode="lin" valueType="num">
                                      <p:cBhvr additive="base">
                                        <p:cTn id="69"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70" dur="1000" fill="hold"/>
                                        <p:tgtEl>
                                          <p:spTgt spid="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9">
                                            <p:txEl>
                                              <p:pRg st="2" end="2"/>
                                            </p:txEl>
                                          </p:spTgt>
                                        </p:tgtEl>
                                        <p:attrNameLst>
                                          <p:attrName>style.visibility</p:attrName>
                                        </p:attrNameLst>
                                      </p:cBhvr>
                                      <p:to>
                                        <p:strVal val="visible"/>
                                      </p:to>
                                    </p:set>
                                    <p:anim calcmode="lin" valueType="num">
                                      <p:cBhvr additive="base">
                                        <p:cTn id="7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76" dur="1000" fill="hold"/>
                                        <p:tgtEl>
                                          <p:spTgt spid="9">
                                            <p:txEl>
                                              <p:pRg st="2" end="2"/>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9">
                                            <p:txEl>
                                              <p:pRg st="3" end="3"/>
                                            </p:txEl>
                                          </p:spTgt>
                                        </p:tgtEl>
                                        <p:attrNameLst>
                                          <p:attrName>style.visibility</p:attrName>
                                        </p:attrNameLst>
                                      </p:cBhvr>
                                      <p:to>
                                        <p:strVal val="visible"/>
                                      </p:to>
                                    </p:set>
                                    <p:anim calcmode="lin" valueType="num">
                                      <p:cBhvr additive="base">
                                        <p:cTn id="7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80" dur="1000" fill="hold"/>
                                        <p:tgtEl>
                                          <p:spTgt spid="9">
                                            <p:txEl>
                                              <p:pRg st="3" end="3"/>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9">
                                            <p:txEl>
                                              <p:pRg st="4" end="4"/>
                                            </p:txEl>
                                          </p:spTgt>
                                        </p:tgtEl>
                                        <p:attrNameLst>
                                          <p:attrName>style.visibility</p:attrName>
                                        </p:attrNameLst>
                                      </p:cBhvr>
                                      <p:to>
                                        <p:strVal val="visible"/>
                                      </p:to>
                                    </p:set>
                                    <p:anim calcmode="lin" valueType="num">
                                      <p:cBhvr additive="base">
                                        <p:cTn id="83"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84" dur="1000" fill="hold"/>
                                        <p:tgtEl>
                                          <p:spTgt spid="9">
                                            <p:txEl>
                                              <p:pRg st="4" end="4"/>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9">
                                            <p:txEl>
                                              <p:pRg st="5" end="5"/>
                                            </p:txEl>
                                          </p:spTgt>
                                        </p:tgtEl>
                                        <p:attrNameLst>
                                          <p:attrName>style.visibility</p:attrName>
                                        </p:attrNameLst>
                                      </p:cBhvr>
                                      <p:to>
                                        <p:strVal val="visible"/>
                                      </p:to>
                                    </p:set>
                                    <p:anim calcmode="lin" valueType="num">
                                      <p:cBhvr additive="base">
                                        <p:cTn id="87"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88" dur="1000" fill="hold"/>
                                        <p:tgtEl>
                                          <p:spTgt spid="9">
                                            <p:txEl>
                                              <p:pRg st="5" end="5"/>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9">
                                            <p:txEl>
                                              <p:pRg st="6" end="6"/>
                                            </p:txEl>
                                          </p:spTgt>
                                        </p:tgtEl>
                                        <p:attrNameLst>
                                          <p:attrName>style.visibility</p:attrName>
                                        </p:attrNameLst>
                                      </p:cBhvr>
                                      <p:to>
                                        <p:strVal val="visible"/>
                                      </p:to>
                                    </p:set>
                                    <p:anim calcmode="lin" valueType="num">
                                      <p:cBhvr additive="base">
                                        <p:cTn id="91"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92" dur="1000" fill="hold"/>
                                        <p:tgtEl>
                                          <p:spTgt spid="9">
                                            <p:txEl>
                                              <p:pRg st="6" end="6"/>
                                            </p:txEl>
                                          </p:spTgt>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9">
                                            <p:txEl>
                                              <p:pRg st="7" end="7"/>
                                            </p:txEl>
                                          </p:spTgt>
                                        </p:tgtEl>
                                        <p:attrNameLst>
                                          <p:attrName>style.visibility</p:attrName>
                                        </p:attrNameLst>
                                      </p:cBhvr>
                                      <p:to>
                                        <p:strVal val="visible"/>
                                      </p:to>
                                    </p:set>
                                    <p:anim calcmode="lin" valueType="num">
                                      <p:cBhvr additive="base">
                                        <p:cTn id="95"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96" dur="1000" fill="hold"/>
                                        <p:tgtEl>
                                          <p:spTgt spid="9">
                                            <p:txEl>
                                              <p:pRg st="7" end="7"/>
                                            </p:txEl>
                                          </p:spTgt>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9">
                                            <p:txEl>
                                              <p:pRg st="8" end="8"/>
                                            </p:txEl>
                                          </p:spTgt>
                                        </p:tgtEl>
                                        <p:attrNameLst>
                                          <p:attrName>style.visibility</p:attrName>
                                        </p:attrNameLst>
                                      </p:cBhvr>
                                      <p:to>
                                        <p:strVal val="visible"/>
                                      </p:to>
                                    </p:set>
                                    <p:anim calcmode="lin" valueType="num">
                                      <p:cBhvr additive="base">
                                        <p:cTn id="99"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100" dur="1000" fill="hold"/>
                                        <p:tgtEl>
                                          <p:spTgt spid="9">
                                            <p:txEl>
                                              <p:pRg st="8" end="8"/>
                                            </p:txEl>
                                          </p:spTgt>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9">
                                            <p:txEl>
                                              <p:pRg st="9" end="9"/>
                                            </p:txEl>
                                          </p:spTgt>
                                        </p:tgtEl>
                                        <p:attrNameLst>
                                          <p:attrName>style.visibility</p:attrName>
                                        </p:attrNameLst>
                                      </p:cBhvr>
                                      <p:to>
                                        <p:strVal val="visible"/>
                                      </p:to>
                                    </p:set>
                                    <p:anim calcmode="lin" valueType="num">
                                      <p:cBhvr additive="base">
                                        <p:cTn id="103"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104" dur="1000" fill="hold"/>
                                        <p:tgtEl>
                                          <p:spTgt spid="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8">
                                            <p:txEl>
                                              <p:pRg st="2" end="2"/>
                                            </p:txEl>
                                          </p:spTgt>
                                        </p:tgtEl>
                                        <p:attrNameLst>
                                          <p:attrName>style.visibility</p:attrName>
                                        </p:attrNameLst>
                                      </p:cBhvr>
                                      <p:to>
                                        <p:strVal val="visible"/>
                                      </p:to>
                                    </p:set>
                                    <p:anim calcmode="lin" valueType="num">
                                      <p:cBhvr additive="base">
                                        <p:cTn id="10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10" dur="1000" fill="hold"/>
                                        <p:tgtEl>
                                          <p:spTgt spid="8">
                                            <p:txEl>
                                              <p:pRg st="2" end="2"/>
                                            </p:txEl>
                                          </p:spTgt>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8">
                                            <p:txEl>
                                              <p:pRg st="3" end="3"/>
                                            </p:txEl>
                                          </p:spTgt>
                                        </p:tgtEl>
                                        <p:attrNameLst>
                                          <p:attrName>style.visibility</p:attrName>
                                        </p:attrNameLst>
                                      </p:cBhvr>
                                      <p:to>
                                        <p:strVal val="visible"/>
                                      </p:to>
                                    </p:set>
                                    <p:anim calcmode="lin" valueType="num">
                                      <p:cBhvr additive="base">
                                        <p:cTn id="113"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14" dur="1000" fill="hold"/>
                                        <p:tgtEl>
                                          <p:spTgt spid="8">
                                            <p:txEl>
                                              <p:pRg st="3" end="3"/>
                                            </p:txEl>
                                          </p:spTgt>
                                        </p:tgtEl>
                                        <p:attrNameLst>
                                          <p:attrName>ppt_y</p:attrName>
                                        </p:attrNameLst>
                                      </p:cBhvr>
                                      <p:tavLst>
                                        <p:tav tm="0">
                                          <p:val>
                                            <p:strVal val="1+#ppt_h/2"/>
                                          </p:val>
                                        </p:tav>
                                        <p:tav tm="100000">
                                          <p:val>
                                            <p:strVal val="#ppt_y"/>
                                          </p:val>
                                        </p:tav>
                                      </p:tavLst>
                                    </p:anim>
                                  </p:childTnLst>
                                </p:cTn>
                              </p:par>
                              <p:par>
                                <p:cTn id="115" presetID="2" presetClass="entr" presetSubtype="4" fill="hold" nodeType="withEffect">
                                  <p:stCondLst>
                                    <p:cond delay="0"/>
                                  </p:stCondLst>
                                  <p:childTnLst>
                                    <p:set>
                                      <p:cBhvr>
                                        <p:cTn id="116" dur="1" fill="hold">
                                          <p:stCondLst>
                                            <p:cond delay="0"/>
                                          </p:stCondLst>
                                        </p:cTn>
                                        <p:tgtEl>
                                          <p:spTgt spid="8">
                                            <p:txEl>
                                              <p:pRg st="4" end="4"/>
                                            </p:txEl>
                                          </p:spTgt>
                                        </p:tgtEl>
                                        <p:attrNameLst>
                                          <p:attrName>style.visibility</p:attrName>
                                        </p:attrNameLst>
                                      </p:cBhvr>
                                      <p:to>
                                        <p:strVal val="visible"/>
                                      </p:to>
                                    </p:set>
                                    <p:anim calcmode="lin" valueType="num">
                                      <p:cBhvr additive="base">
                                        <p:cTn id="117"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18" dur="1000" fill="hold"/>
                                        <p:tgtEl>
                                          <p:spTgt spid="8">
                                            <p:txEl>
                                              <p:pRg st="4" end="4"/>
                                            </p:txEl>
                                          </p:spTgt>
                                        </p:tgtEl>
                                        <p:attrNameLst>
                                          <p:attrName>ppt_y</p:attrName>
                                        </p:attrNameLst>
                                      </p:cBhvr>
                                      <p:tavLst>
                                        <p:tav tm="0">
                                          <p:val>
                                            <p:strVal val="1+#ppt_h/2"/>
                                          </p:val>
                                        </p:tav>
                                        <p:tav tm="100000">
                                          <p:val>
                                            <p:strVal val="#ppt_y"/>
                                          </p:val>
                                        </p:tav>
                                      </p:tavLst>
                                    </p:anim>
                                  </p:childTnLst>
                                </p:cTn>
                              </p:par>
                              <p:par>
                                <p:cTn id="119" presetID="2" presetClass="entr" presetSubtype="4" fill="hold" nodeType="withEffect">
                                  <p:stCondLst>
                                    <p:cond delay="0"/>
                                  </p:stCondLst>
                                  <p:childTnLst>
                                    <p:set>
                                      <p:cBhvr>
                                        <p:cTn id="120" dur="1" fill="hold">
                                          <p:stCondLst>
                                            <p:cond delay="0"/>
                                          </p:stCondLst>
                                        </p:cTn>
                                        <p:tgtEl>
                                          <p:spTgt spid="8">
                                            <p:txEl>
                                              <p:pRg st="5" end="5"/>
                                            </p:txEl>
                                          </p:spTgt>
                                        </p:tgtEl>
                                        <p:attrNameLst>
                                          <p:attrName>style.visibility</p:attrName>
                                        </p:attrNameLst>
                                      </p:cBhvr>
                                      <p:to>
                                        <p:strVal val="visible"/>
                                      </p:to>
                                    </p:set>
                                    <p:anim calcmode="lin" valueType="num">
                                      <p:cBhvr additive="base">
                                        <p:cTn id="121"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122" dur="10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3">
                                            <p:txEl>
                                              <p:pRg st="2" end="2"/>
                                            </p:txEl>
                                          </p:spTgt>
                                        </p:tgtEl>
                                        <p:attrNameLst>
                                          <p:attrName>style.visibility</p:attrName>
                                        </p:attrNameLst>
                                      </p:cBhvr>
                                      <p:to>
                                        <p:strVal val="visible"/>
                                      </p:to>
                                    </p:set>
                                    <p:anim calcmode="lin" valueType="num">
                                      <p:cBhvr additive="base">
                                        <p:cTn id="1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8" dur="1000" fill="hold"/>
                                        <p:tgtEl>
                                          <p:spTgt spid="3">
                                            <p:txEl>
                                              <p:pRg st="2" end="2"/>
                                            </p:txEl>
                                          </p:spTgt>
                                        </p:tgtEl>
                                        <p:attrNameLst>
                                          <p:attrName>ppt_y</p:attrName>
                                        </p:attrNameLst>
                                      </p:cBhvr>
                                      <p:tavLst>
                                        <p:tav tm="0">
                                          <p:val>
                                            <p:strVal val="1+#ppt_h/2"/>
                                          </p:val>
                                        </p:tav>
                                        <p:tav tm="100000">
                                          <p:val>
                                            <p:strVal val="#ppt_y"/>
                                          </p:val>
                                        </p:tav>
                                      </p:tavLst>
                                    </p:anim>
                                  </p:childTnLst>
                                </p:cTn>
                              </p:par>
                              <p:par>
                                <p:cTn id="129" presetID="2" presetClass="entr" presetSubtype="4" fill="hold" nodeType="withEffect">
                                  <p:stCondLst>
                                    <p:cond delay="0"/>
                                  </p:stCondLst>
                                  <p:childTnLst>
                                    <p:set>
                                      <p:cBhvr>
                                        <p:cTn id="130" dur="1" fill="hold">
                                          <p:stCondLst>
                                            <p:cond delay="0"/>
                                          </p:stCondLst>
                                        </p:cTn>
                                        <p:tgtEl>
                                          <p:spTgt spid="3">
                                            <p:txEl>
                                              <p:pRg st="3" end="3"/>
                                            </p:txEl>
                                          </p:spTgt>
                                        </p:tgtEl>
                                        <p:attrNameLst>
                                          <p:attrName>style.visibility</p:attrName>
                                        </p:attrNameLst>
                                      </p:cBhvr>
                                      <p:to>
                                        <p:strVal val="visible"/>
                                      </p:to>
                                    </p:set>
                                    <p:anim calcmode="lin" valueType="num">
                                      <p:cBhvr additive="base">
                                        <p:cTn id="1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3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t2.gstatic.com/images?q=tbn:ANd9GcRuRYD7RO6bgGqlymExcVlmZ9xOsevH6zInPYL0gnmTrqbFkAEm"/>
          <p:cNvPicPr>
            <a:picLocks noChangeAspect="1" noChangeArrowheads="1"/>
          </p:cNvPicPr>
          <p:nvPr/>
        </p:nvPicPr>
        <p:blipFill>
          <a:blip r:embed="rId2" cstate="print"/>
          <a:srcRect/>
          <a:stretch>
            <a:fillRect/>
          </a:stretch>
        </p:blipFill>
        <p:spPr bwMode="auto">
          <a:xfrm>
            <a:off x="457200" y="3124200"/>
            <a:ext cx="3581400" cy="3581400"/>
          </a:xfrm>
          <a:prstGeom prst="rect">
            <a:avLst/>
          </a:prstGeom>
          <a:noFill/>
        </p:spPr>
      </p:pic>
      <p:sp>
        <p:nvSpPr>
          <p:cNvPr id="2" name="Title 1"/>
          <p:cNvSpPr>
            <a:spLocks noGrp="1"/>
          </p:cNvSpPr>
          <p:nvPr>
            <p:ph type="title"/>
          </p:nvPr>
        </p:nvSpPr>
        <p:spPr/>
        <p:style>
          <a:lnRef idx="0">
            <a:scrgbClr r="0" g="0" b="0"/>
          </a:lnRef>
          <a:fillRef idx="1002">
            <a:schemeClr val="dk2"/>
          </a:fillRef>
          <a:effectRef idx="0">
            <a:scrgbClr r="0" g="0" b="0"/>
          </a:effectRef>
          <a:fontRef idx="major"/>
        </p:style>
        <p:txBody>
          <a:bodyPr>
            <a:normAutofit fontScale="90000"/>
          </a:bodyPr>
          <a:lstStyle/>
          <a:p>
            <a:r>
              <a:rPr lang="en-US" i="1" dirty="0" smtClean="0">
                <a:effectLst>
                  <a:outerShdw blurRad="38100" dist="38100" dir="2700000" algn="tl">
                    <a:srgbClr val="000000">
                      <a:alpha val="43137"/>
                    </a:srgbClr>
                  </a:outerShdw>
                </a:effectLst>
                <a:latin typeface="Bookman Old Style" pitchFamily="18" charset="0"/>
              </a:rPr>
              <a:t>Fin</a:t>
            </a:r>
            <a:r>
              <a:rPr lang="en-US" i="1" dirty="0" smtClean="0">
                <a:latin typeface="Bookman Old Style" pitchFamily="18" charset="0"/>
              </a:rPr>
              <a:t/>
            </a:r>
            <a:br>
              <a:rPr lang="en-US" i="1" dirty="0" smtClean="0">
                <a:latin typeface="Bookman Old Style" pitchFamily="18" charset="0"/>
              </a:rPr>
            </a:br>
            <a:r>
              <a:rPr lang="en-US" sz="1800" dirty="0" smtClean="0">
                <a:latin typeface="Bookman Old Style" pitchFamily="18" charset="0"/>
              </a:rPr>
              <a:t>“They have their exits and their entrances…”</a:t>
            </a:r>
            <a:br>
              <a:rPr lang="en-US" sz="1800" dirty="0" smtClean="0">
                <a:latin typeface="Bookman Old Style" pitchFamily="18" charset="0"/>
              </a:rPr>
            </a:br>
            <a:r>
              <a:rPr lang="en-US" sz="1800" dirty="0" smtClean="0">
                <a:latin typeface="Bookman Old Style" pitchFamily="18" charset="0"/>
              </a:rPr>
              <a:t>	- Shakespeare, As You Like It</a:t>
            </a:r>
            <a:endParaRPr lang="en-US" sz="1800" i="1" dirty="0">
              <a:latin typeface="Bookman Old Style" pitchFamily="18" charset="0"/>
            </a:endParaRPr>
          </a:p>
        </p:txBody>
      </p:sp>
      <p:sp>
        <p:nvSpPr>
          <p:cNvPr id="3" name="Content Placeholder 2"/>
          <p:cNvSpPr>
            <a:spLocks noGrp="1"/>
          </p:cNvSpPr>
          <p:nvPr>
            <p:ph idx="1"/>
          </p:nvPr>
        </p:nvSpPr>
        <p:spPr/>
        <p:txBody>
          <a:bodyPr>
            <a:normAutofit/>
          </a:bodyPr>
          <a:lstStyle/>
          <a:p>
            <a:pPr>
              <a:buNone/>
            </a:pPr>
            <a:r>
              <a:rPr lang="en-US" sz="2400" b="1" dirty="0" smtClean="0">
                <a:latin typeface="Bookman Old Style" pitchFamily="18" charset="0"/>
              </a:rPr>
              <a:t>Exiting the program </a:t>
            </a:r>
          </a:p>
          <a:p>
            <a:pPr>
              <a:buNone/>
            </a:pPr>
            <a:r>
              <a:rPr lang="en-US" sz="2400" dirty="0">
                <a:latin typeface="Bookman Old Style" pitchFamily="18" charset="0"/>
              </a:rPr>
              <a:t>	</a:t>
            </a:r>
            <a:r>
              <a:rPr lang="en-US" sz="2000" dirty="0" smtClean="0">
                <a:latin typeface="Bookman Old Style" pitchFamily="18" charset="0"/>
              </a:rPr>
              <a:t>students may:	use the Dropdown Menu</a:t>
            </a:r>
          </a:p>
          <a:p>
            <a:pPr>
              <a:buNone/>
            </a:pPr>
            <a:r>
              <a:rPr lang="en-US" sz="2000" dirty="0">
                <a:latin typeface="Bookman Old Style" pitchFamily="18" charset="0"/>
              </a:rPr>
              <a:t>	</a:t>
            </a:r>
            <a:r>
              <a:rPr lang="en-US" sz="2000" dirty="0" smtClean="0">
                <a:latin typeface="Bookman Old Style" pitchFamily="18" charset="0"/>
              </a:rPr>
              <a:t>			press Esc.  </a:t>
            </a:r>
          </a:p>
          <a:p>
            <a:pPr>
              <a:buNone/>
            </a:pPr>
            <a:r>
              <a:rPr lang="en-US" sz="1800" dirty="0" smtClean="0">
                <a:latin typeface="Bookman Old Style" pitchFamily="18" charset="0"/>
              </a:rPr>
              <a:t>			The simulation then inquires whether or not 			that session’s material should be saved.</a:t>
            </a:r>
            <a:endParaRPr lang="en-US" sz="1800" dirty="0">
              <a:latin typeface="Bookman Old Style" pitchFamily="18" charset="0"/>
            </a:endParaRPr>
          </a:p>
        </p:txBody>
      </p:sp>
      <p:sp>
        <p:nvSpPr>
          <p:cNvPr id="5" name="TextBox 4"/>
          <p:cNvSpPr txBox="1"/>
          <p:nvPr/>
        </p:nvSpPr>
        <p:spPr>
          <a:xfrm>
            <a:off x="4023360" y="3581400"/>
            <a:ext cx="5029199" cy="2846933"/>
          </a:xfrm>
          <a:prstGeom prst="rect">
            <a:avLst/>
          </a:prstGeom>
          <a:effectLst>
            <a:outerShdw blurRad="50800" dist="38100" dir="2700000" algn="tl" rotWithShape="0">
              <a:prstClr val="black">
                <a:alpha val="40000"/>
              </a:prstClr>
            </a:outerShdw>
            <a:softEdge rad="31750"/>
          </a:effectLst>
        </p:spPr>
        <p:style>
          <a:lnRef idx="0">
            <a:scrgbClr r="0" g="0" b="0"/>
          </a:lnRef>
          <a:fillRef idx="1003">
            <a:schemeClr val="dk2"/>
          </a:fillRef>
          <a:effectRef idx="0">
            <a:scrgbClr r="0" g="0" b="0"/>
          </a:effectRef>
          <a:fontRef idx="major"/>
        </p:style>
        <p:txBody>
          <a:bodyPr wrap="square" rtlCol="0">
            <a:spAutoFit/>
          </a:bodyPr>
          <a:lstStyle/>
          <a:p>
            <a:r>
              <a:rPr lang="en-US" sz="2400" dirty="0" smtClean="0">
                <a:solidFill>
                  <a:schemeClr val="bg1"/>
                </a:solidFill>
                <a:latin typeface="Bookman Old Style" pitchFamily="18" charset="0"/>
              </a:rPr>
              <a:t>The State of Nature Simulation is complete when students write their term paper using clear, logical, reasoned analysis illustrated with authors’ quotes.  </a:t>
            </a:r>
          </a:p>
          <a:p>
            <a:endParaRPr lang="en-US" sz="1100" dirty="0">
              <a:solidFill>
                <a:schemeClr val="bg1"/>
              </a:solidFill>
              <a:latin typeface="Bookman Old Style" pitchFamily="18" charset="0"/>
            </a:endParaRPr>
          </a:p>
          <a:p>
            <a:r>
              <a:rPr lang="en-US" sz="2400" dirty="0" smtClean="0">
                <a:solidFill>
                  <a:schemeClr val="bg1"/>
                </a:solidFill>
                <a:latin typeface="Bookman Old Style" pitchFamily="18" charset="0"/>
              </a:rPr>
              <a:t>Exceptional work would include their own ideas.</a:t>
            </a:r>
            <a:endParaRPr lang="en-US" sz="2400" dirty="0">
              <a:solidFill>
                <a:schemeClr val="bg1"/>
              </a:solidFill>
              <a:latin typeface="Bookman Old Styl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300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1597</TotalTime>
  <Words>1301</Words>
  <Application>Microsoft Office PowerPoint</Application>
  <PresentationFormat>On-screen Show (4:3)</PresentationFormat>
  <Paragraphs>306</Paragraphs>
  <Slides>20</Slides>
  <Notes>3</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The State of Nature Teaching Analysis of Political Theories</vt:lpstr>
      <vt:lpstr>Simulation Project  Description</vt:lpstr>
      <vt:lpstr>Learning Objectives: Discover, Compare, Contrast and Analyze Political Theories</vt:lpstr>
      <vt:lpstr>Simulation Design Overview</vt:lpstr>
      <vt:lpstr>Underlying Model</vt:lpstr>
      <vt:lpstr>Opening Scenario</vt:lpstr>
      <vt:lpstr>Center Interface &amp; Controls</vt:lpstr>
      <vt:lpstr>Student Instructions</vt:lpstr>
      <vt:lpstr>Tasks &amp; Options</vt:lpstr>
      <vt:lpstr>Landscape Scenarios</vt:lpstr>
      <vt:lpstr>Navigation</vt:lpstr>
      <vt:lpstr>Scenario Options</vt:lpstr>
      <vt:lpstr>Quotes</vt:lpstr>
      <vt:lpstr>Rubrics</vt:lpstr>
      <vt:lpstr>Paper Format</vt:lpstr>
      <vt:lpstr>Instructor Controls</vt:lpstr>
      <vt:lpstr>Feedback</vt:lpstr>
      <vt:lpstr>Databases</vt:lpstr>
      <vt:lpstr>Menus</vt:lpstr>
      <vt:lpstr>Fin “They have their exits and their entrances…”  - Shakespeare, As You Like It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State of Nature</dc:title>
  <dc:creator>Susan</dc:creator>
  <cp:lastModifiedBy>Susan</cp:lastModifiedBy>
  <cp:revision>122</cp:revision>
  <dcterms:created xsi:type="dcterms:W3CDTF">2011-11-08T21:33:35Z</dcterms:created>
  <dcterms:modified xsi:type="dcterms:W3CDTF">2011-12-08T23:22:11Z</dcterms:modified>
</cp:coreProperties>
</file>